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2" r:id="rId3"/>
    <p:sldId id="344" r:id="rId4"/>
    <p:sldId id="367" r:id="rId5"/>
    <p:sldId id="334" r:id="rId6"/>
    <p:sldId id="343" r:id="rId7"/>
    <p:sldId id="349" r:id="rId8"/>
    <p:sldId id="338" r:id="rId9"/>
    <p:sldId id="339" r:id="rId10"/>
    <p:sldId id="345" r:id="rId11"/>
    <p:sldId id="346" r:id="rId12"/>
    <p:sldId id="347" r:id="rId13"/>
    <p:sldId id="337" r:id="rId14"/>
    <p:sldId id="348" r:id="rId15"/>
    <p:sldId id="351" r:id="rId16"/>
    <p:sldId id="352" r:id="rId17"/>
    <p:sldId id="359" r:id="rId18"/>
    <p:sldId id="350" r:id="rId19"/>
    <p:sldId id="336" r:id="rId20"/>
    <p:sldId id="332" r:id="rId21"/>
    <p:sldId id="355" r:id="rId22"/>
    <p:sldId id="353" r:id="rId23"/>
    <p:sldId id="340" r:id="rId24"/>
    <p:sldId id="363" r:id="rId25"/>
    <p:sldId id="331" r:id="rId26"/>
    <p:sldId id="356" r:id="rId27"/>
    <p:sldId id="333" r:id="rId28"/>
    <p:sldId id="364" r:id="rId29"/>
    <p:sldId id="341" r:id="rId30"/>
    <p:sldId id="360" r:id="rId31"/>
    <p:sldId id="362" r:id="rId32"/>
    <p:sldId id="366" r:id="rId33"/>
    <p:sldId id="354" r:id="rId34"/>
    <p:sldId id="358" r:id="rId35"/>
    <p:sldId id="361" r:id="rId36"/>
    <p:sldId id="36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46659B"/>
    <a:srgbClr val="F2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6B292A-0228-4277-898F-7508C1B27844}" v="2707" dt="2023-10-23T16:29:43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5" autoAdjust="0"/>
    <p:restoredTop sz="89069" autoAdjust="0"/>
  </p:normalViewPr>
  <p:slideViewPr>
    <p:cSldViewPr snapToGrid="0">
      <p:cViewPr varScale="1">
        <p:scale>
          <a:sx n="109" d="100"/>
          <a:sy n="109" d="100"/>
        </p:scale>
        <p:origin x="1040" y="18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336B06-C9D0-496E-8F36-6C19C3134C6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668A29A-41CC-43A7-8C2C-F5A4B49B71E0}">
      <dgm:prSet phldrT="[文本]"/>
      <dgm:spPr/>
      <dgm:t>
        <a:bodyPr/>
        <a:lstStyle/>
        <a:p>
          <a:r>
            <a:rPr lang="en-US" altLang="zh-CN" dirty="0"/>
            <a:t>General Agent</a:t>
          </a:r>
          <a:endParaRPr lang="zh-CN" altLang="en-US" dirty="0"/>
        </a:p>
      </dgm:t>
    </dgm:pt>
    <dgm:pt modelId="{CB577CAC-29D2-4875-B7FC-737F1FF2D5B0}" type="parTrans" cxnId="{90CA2A15-2F4B-4F35-8A8B-51174D663049}">
      <dgm:prSet/>
      <dgm:spPr/>
      <dgm:t>
        <a:bodyPr/>
        <a:lstStyle/>
        <a:p>
          <a:endParaRPr lang="zh-CN" altLang="en-US"/>
        </a:p>
      </dgm:t>
    </dgm:pt>
    <dgm:pt modelId="{C1384AEB-2BC9-46A6-ADF6-0FAB932CC3C6}" type="sibTrans" cxnId="{90CA2A15-2F4B-4F35-8A8B-51174D663049}">
      <dgm:prSet/>
      <dgm:spPr/>
      <dgm:t>
        <a:bodyPr/>
        <a:lstStyle/>
        <a:p>
          <a:endParaRPr lang="zh-CN" altLang="en-US"/>
        </a:p>
      </dgm:t>
    </dgm:pt>
    <dgm:pt modelId="{90CC725A-7D98-4C3A-A924-A03EC66E0997}">
      <dgm:prSet phldrT="[文本]"/>
      <dgm:spPr/>
      <dgm:t>
        <a:bodyPr/>
        <a:lstStyle/>
        <a:p>
          <a:r>
            <a:rPr lang="en-US" altLang="zh-CN" dirty="0"/>
            <a:t>Tool Agent</a:t>
          </a:r>
          <a:endParaRPr lang="zh-CN" altLang="en-US" dirty="0"/>
        </a:p>
      </dgm:t>
    </dgm:pt>
    <dgm:pt modelId="{7C6890FE-7E7D-47CD-86BA-9C6FE9341D77}" type="parTrans" cxnId="{9682878A-4427-44A5-A0A9-5AFE5BD07CA4}">
      <dgm:prSet/>
      <dgm:spPr/>
      <dgm:t>
        <a:bodyPr/>
        <a:lstStyle/>
        <a:p>
          <a:endParaRPr lang="zh-CN" altLang="en-US"/>
        </a:p>
      </dgm:t>
    </dgm:pt>
    <dgm:pt modelId="{ECCB2E1C-7322-4BAC-9204-71B4AAC8EBA2}" type="sibTrans" cxnId="{9682878A-4427-44A5-A0A9-5AFE5BD07CA4}">
      <dgm:prSet/>
      <dgm:spPr/>
      <dgm:t>
        <a:bodyPr/>
        <a:lstStyle/>
        <a:p>
          <a:endParaRPr lang="zh-CN" altLang="en-US"/>
        </a:p>
      </dgm:t>
    </dgm:pt>
    <dgm:pt modelId="{CC6E8517-D06C-49AD-A2B9-91ADB95A8AA6}">
      <dgm:prSet phldrT="[文本]"/>
      <dgm:spPr/>
      <dgm:t>
        <a:bodyPr/>
        <a:lstStyle/>
        <a:p>
          <a:r>
            <a:rPr lang="en-US" altLang="zh-CN" dirty="0"/>
            <a:t>Domain Agent</a:t>
          </a:r>
          <a:endParaRPr lang="zh-CN" altLang="en-US" dirty="0"/>
        </a:p>
      </dgm:t>
    </dgm:pt>
    <dgm:pt modelId="{5FC27965-407E-4E68-893B-D069B746B0C7}" type="parTrans" cxnId="{3CBCB889-0337-4A13-B813-6FAFEC98A060}">
      <dgm:prSet/>
      <dgm:spPr/>
      <dgm:t>
        <a:bodyPr/>
        <a:lstStyle/>
        <a:p>
          <a:endParaRPr lang="zh-CN" altLang="en-US"/>
        </a:p>
      </dgm:t>
    </dgm:pt>
    <dgm:pt modelId="{A4D735DF-E66A-44DC-BCB8-A84764F0AF16}" type="sibTrans" cxnId="{3CBCB889-0337-4A13-B813-6FAFEC98A060}">
      <dgm:prSet/>
      <dgm:spPr/>
      <dgm:t>
        <a:bodyPr/>
        <a:lstStyle/>
        <a:p>
          <a:endParaRPr lang="zh-CN" altLang="en-US"/>
        </a:p>
      </dgm:t>
    </dgm:pt>
    <dgm:pt modelId="{294F6A65-28EB-44C6-A752-C1A2A8409154}">
      <dgm:prSet/>
      <dgm:spPr/>
      <dgm:t>
        <a:bodyPr/>
        <a:lstStyle/>
        <a:p>
          <a:r>
            <a:rPr lang="zh-CN" altLang="en-US" dirty="0"/>
            <a:t>根据领域进行特定设计</a:t>
          </a:r>
        </a:p>
      </dgm:t>
    </dgm:pt>
    <dgm:pt modelId="{A8A03EE5-8179-46ED-B697-3339A45FD6D1}" type="parTrans" cxnId="{D35E6A06-08CB-423C-A1F1-316130BEA480}">
      <dgm:prSet/>
      <dgm:spPr/>
      <dgm:t>
        <a:bodyPr/>
        <a:lstStyle/>
        <a:p>
          <a:endParaRPr lang="zh-CN" altLang="en-US"/>
        </a:p>
      </dgm:t>
    </dgm:pt>
    <dgm:pt modelId="{413AA3CA-1A94-4A5E-AC57-B7743C994E41}" type="sibTrans" cxnId="{D35E6A06-08CB-423C-A1F1-316130BEA480}">
      <dgm:prSet/>
      <dgm:spPr/>
      <dgm:t>
        <a:bodyPr/>
        <a:lstStyle/>
        <a:p>
          <a:endParaRPr lang="zh-CN" altLang="en-US"/>
        </a:p>
      </dgm:t>
    </dgm:pt>
    <dgm:pt modelId="{915B4A81-BC88-40A0-9072-7C41BDF07CC7}">
      <dgm:prSet/>
      <dgm:spPr/>
      <dgm:t>
        <a:bodyPr/>
        <a:lstStyle/>
        <a:p>
          <a:r>
            <a:rPr lang="zh-CN" altLang="en-US" dirty="0"/>
            <a:t>加入工具使用</a:t>
          </a:r>
        </a:p>
      </dgm:t>
    </dgm:pt>
    <dgm:pt modelId="{42695DE4-6040-4765-A223-A1347E10375B}" type="parTrans" cxnId="{C3AA8A53-B85C-41E8-87FE-9AA433FF4C29}">
      <dgm:prSet/>
      <dgm:spPr/>
      <dgm:t>
        <a:bodyPr/>
        <a:lstStyle/>
        <a:p>
          <a:endParaRPr lang="zh-CN" altLang="en-US"/>
        </a:p>
      </dgm:t>
    </dgm:pt>
    <dgm:pt modelId="{8FEC806C-D099-45D1-A3D8-A1DD73F6BFE4}" type="sibTrans" cxnId="{C3AA8A53-B85C-41E8-87FE-9AA433FF4C29}">
      <dgm:prSet/>
      <dgm:spPr/>
      <dgm:t>
        <a:bodyPr/>
        <a:lstStyle/>
        <a:p>
          <a:endParaRPr lang="zh-CN" altLang="en-US"/>
        </a:p>
      </dgm:t>
    </dgm:pt>
    <dgm:pt modelId="{59F2303C-446B-49EC-9728-1C4AC99DF163}">
      <dgm:prSet/>
      <dgm:spPr/>
      <dgm:t>
        <a:bodyPr/>
        <a:lstStyle/>
        <a:p>
          <a:r>
            <a:rPr lang="zh-CN" altLang="en-US" dirty="0"/>
            <a:t>借鉴</a:t>
          </a:r>
          <a:r>
            <a:rPr lang="en-US" altLang="zh-CN" dirty="0"/>
            <a:t>general agent</a:t>
          </a:r>
          <a:r>
            <a:rPr lang="zh-CN" altLang="en-US" dirty="0"/>
            <a:t>的模块</a:t>
          </a:r>
        </a:p>
      </dgm:t>
    </dgm:pt>
    <dgm:pt modelId="{F311BBA8-558D-46CD-A852-BD68C59A0355}" type="parTrans" cxnId="{30AC894C-5B56-467C-A843-7634111AED2C}">
      <dgm:prSet/>
      <dgm:spPr/>
      <dgm:t>
        <a:bodyPr/>
        <a:lstStyle/>
        <a:p>
          <a:endParaRPr lang="zh-CN" altLang="en-US"/>
        </a:p>
      </dgm:t>
    </dgm:pt>
    <dgm:pt modelId="{B3A60B63-3AE3-418F-A8BA-7CF74494B4DC}" type="sibTrans" cxnId="{30AC894C-5B56-467C-A843-7634111AED2C}">
      <dgm:prSet/>
      <dgm:spPr/>
      <dgm:t>
        <a:bodyPr/>
        <a:lstStyle/>
        <a:p>
          <a:endParaRPr lang="zh-CN" altLang="en-US"/>
        </a:p>
      </dgm:t>
    </dgm:pt>
    <dgm:pt modelId="{3A969244-ABDE-4951-B1F0-23F49C8F88E7}" type="pres">
      <dgm:prSet presAssocID="{6E336B06-C9D0-496E-8F36-6C19C3134C60}" presName="linear" presStyleCnt="0">
        <dgm:presLayoutVars>
          <dgm:dir/>
          <dgm:animLvl val="lvl"/>
          <dgm:resizeHandles val="exact"/>
        </dgm:presLayoutVars>
      </dgm:prSet>
      <dgm:spPr/>
    </dgm:pt>
    <dgm:pt modelId="{90BD8391-4AE9-41CA-9555-125745E2C53F}" type="pres">
      <dgm:prSet presAssocID="{E668A29A-41CC-43A7-8C2C-F5A4B49B71E0}" presName="parentLin" presStyleCnt="0"/>
      <dgm:spPr/>
    </dgm:pt>
    <dgm:pt modelId="{BC035830-7827-4329-9701-E234FDC18474}" type="pres">
      <dgm:prSet presAssocID="{E668A29A-41CC-43A7-8C2C-F5A4B49B71E0}" presName="parentLeftMargin" presStyleLbl="node1" presStyleIdx="0" presStyleCnt="3"/>
      <dgm:spPr/>
    </dgm:pt>
    <dgm:pt modelId="{9F3BEADA-4957-45BD-BA9F-5D690E8F9C1C}" type="pres">
      <dgm:prSet presAssocID="{E668A29A-41CC-43A7-8C2C-F5A4B49B71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36EEF11-EBE1-4646-9651-7D0CB6489FC7}" type="pres">
      <dgm:prSet presAssocID="{E668A29A-41CC-43A7-8C2C-F5A4B49B71E0}" presName="negativeSpace" presStyleCnt="0"/>
      <dgm:spPr/>
    </dgm:pt>
    <dgm:pt modelId="{89231CCE-ED23-471A-B472-5AEC6C61D9F3}" type="pres">
      <dgm:prSet presAssocID="{E668A29A-41CC-43A7-8C2C-F5A4B49B71E0}" presName="childText" presStyleLbl="conFgAcc1" presStyleIdx="0" presStyleCnt="3">
        <dgm:presLayoutVars>
          <dgm:bulletEnabled val="1"/>
        </dgm:presLayoutVars>
      </dgm:prSet>
      <dgm:spPr/>
    </dgm:pt>
    <dgm:pt modelId="{34CB6D50-7251-4515-BDBF-D89E95D4DB4C}" type="pres">
      <dgm:prSet presAssocID="{C1384AEB-2BC9-46A6-ADF6-0FAB932CC3C6}" presName="spaceBetweenRectangles" presStyleCnt="0"/>
      <dgm:spPr/>
    </dgm:pt>
    <dgm:pt modelId="{1034DAC1-2A50-49FD-9924-CB66C284EC71}" type="pres">
      <dgm:prSet presAssocID="{90CC725A-7D98-4C3A-A924-A03EC66E0997}" presName="parentLin" presStyleCnt="0"/>
      <dgm:spPr/>
    </dgm:pt>
    <dgm:pt modelId="{B5859F88-BB1F-4ED0-B12E-360674D37CE1}" type="pres">
      <dgm:prSet presAssocID="{90CC725A-7D98-4C3A-A924-A03EC66E0997}" presName="parentLeftMargin" presStyleLbl="node1" presStyleIdx="0" presStyleCnt="3"/>
      <dgm:spPr/>
    </dgm:pt>
    <dgm:pt modelId="{F15DEB10-9E59-4B99-B939-E1E098876565}" type="pres">
      <dgm:prSet presAssocID="{90CC725A-7D98-4C3A-A924-A03EC66E099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F3557F3-1C8C-447C-922F-C7EB73255748}" type="pres">
      <dgm:prSet presAssocID="{90CC725A-7D98-4C3A-A924-A03EC66E0997}" presName="negativeSpace" presStyleCnt="0"/>
      <dgm:spPr/>
    </dgm:pt>
    <dgm:pt modelId="{14FDD968-E15F-4928-85FE-EFA0741F7A06}" type="pres">
      <dgm:prSet presAssocID="{90CC725A-7D98-4C3A-A924-A03EC66E0997}" presName="childText" presStyleLbl="conFgAcc1" presStyleIdx="1" presStyleCnt="3">
        <dgm:presLayoutVars>
          <dgm:bulletEnabled val="1"/>
        </dgm:presLayoutVars>
      </dgm:prSet>
      <dgm:spPr/>
    </dgm:pt>
    <dgm:pt modelId="{56563F94-D7C0-4284-BB64-A560E625F70D}" type="pres">
      <dgm:prSet presAssocID="{ECCB2E1C-7322-4BAC-9204-71B4AAC8EBA2}" presName="spaceBetweenRectangles" presStyleCnt="0"/>
      <dgm:spPr/>
    </dgm:pt>
    <dgm:pt modelId="{111D6C17-F3F1-491A-99F8-D5ECA9584484}" type="pres">
      <dgm:prSet presAssocID="{CC6E8517-D06C-49AD-A2B9-91ADB95A8AA6}" presName="parentLin" presStyleCnt="0"/>
      <dgm:spPr/>
    </dgm:pt>
    <dgm:pt modelId="{E4986A10-CA93-46AF-ADC6-6B490B62AA2D}" type="pres">
      <dgm:prSet presAssocID="{CC6E8517-D06C-49AD-A2B9-91ADB95A8AA6}" presName="parentLeftMargin" presStyleLbl="node1" presStyleIdx="1" presStyleCnt="3"/>
      <dgm:spPr/>
    </dgm:pt>
    <dgm:pt modelId="{80D8AF2B-9611-4390-B469-D21E70C87401}" type="pres">
      <dgm:prSet presAssocID="{CC6E8517-D06C-49AD-A2B9-91ADB95A8AA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4048FE9-5369-42B2-9C99-44E336727A59}" type="pres">
      <dgm:prSet presAssocID="{CC6E8517-D06C-49AD-A2B9-91ADB95A8AA6}" presName="negativeSpace" presStyleCnt="0"/>
      <dgm:spPr/>
    </dgm:pt>
    <dgm:pt modelId="{F2EABEB0-ADA3-4345-B085-45A0A22768A7}" type="pres">
      <dgm:prSet presAssocID="{CC6E8517-D06C-49AD-A2B9-91ADB95A8AA6}" presName="childText" presStyleLbl="conFgAcc1" presStyleIdx="2" presStyleCnt="3" custLinFactNeighborX="-1060" custLinFactNeighborY="-12039">
        <dgm:presLayoutVars>
          <dgm:bulletEnabled val="1"/>
        </dgm:presLayoutVars>
      </dgm:prSet>
      <dgm:spPr/>
    </dgm:pt>
  </dgm:ptLst>
  <dgm:cxnLst>
    <dgm:cxn modelId="{D35E6A06-08CB-423C-A1F1-316130BEA480}" srcId="{CC6E8517-D06C-49AD-A2B9-91ADB95A8AA6}" destId="{294F6A65-28EB-44C6-A752-C1A2A8409154}" srcOrd="0" destOrd="0" parTransId="{A8A03EE5-8179-46ED-B697-3339A45FD6D1}" sibTransId="{413AA3CA-1A94-4A5E-AC57-B7743C994E41}"/>
    <dgm:cxn modelId="{90C76113-6EC8-48A7-803D-B3BC3454D6AF}" type="presOf" srcId="{E668A29A-41CC-43A7-8C2C-F5A4B49B71E0}" destId="{9F3BEADA-4957-45BD-BA9F-5D690E8F9C1C}" srcOrd="1" destOrd="0" presId="urn:microsoft.com/office/officeart/2005/8/layout/list1"/>
    <dgm:cxn modelId="{90CA2A15-2F4B-4F35-8A8B-51174D663049}" srcId="{6E336B06-C9D0-496E-8F36-6C19C3134C60}" destId="{E668A29A-41CC-43A7-8C2C-F5A4B49B71E0}" srcOrd="0" destOrd="0" parTransId="{CB577CAC-29D2-4875-B7FC-737F1FF2D5B0}" sibTransId="{C1384AEB-2BC9-46A6-ADF6-0FAB932CC3C6}"/>
    <dgm:cxn modelId="{1BAD0F34-6826-47E0-80F0-52EF62A320A3}" type="presOf" srcId="{6E336B06-C9D0-496E-8F36-6C19C3134C60}" destId="{3A969244-ABDE-4951-B1F0-23F49C8F88E7}" srcOrd="0" destOrd="0" presId="urn:microsoft.com/office/officeart/2005/8/layout/list1"/>
    <dgm:cxn modelId="{E0B4213F-45E7-48A7-BB6A-FFFA3D72ED39}" type="presOf" srcId="{E668A29A-41CC-43A7-8C2C-F5A4B49B71E0}" destId="{BC035830-7827-4329-9701-E234FDC18474}" srcOrd="0" destOrd="0" presId="urn:microsoft.com/office/officeart/2005/8/layout/list1"/>
    <dgm:cxn modelId="{30AC894C-5B56-467C-A843-7634111AED2C}" srcId="{E668A29A-41CC-43A7-8C2C-F5A4B49B71E0}" destId="{59F2303C-446B-49EC-9728-1C4AC99DF163}" srcOrd="0" destOrd="0" parTransId="{F311BBA8-558D-46CD-A852-BD68C59A0355}" sibTransId="{B3A60B63-3AE3-418F-A8BA-7CF74494B4DC}"/>
    <dgm:cxn modelId="{C3AA8A53-B85C-41E8-87FE-9AA433FF4C29}" srcId="{90CC725A-7D98-4C3A-A924-A03EC66E0997}" destId="{915B4A81-BC88-40A0-9072-7C41BDF07CC7}" srcOrd="0" destOrd="0" parTransId="{42695DE4-6040-4765-A223-A1347E10375B}" sibTransId="{8FEC806C-D099-45D1-A3D8-A1DD73F6BFE4}"/>
    <dgm:cxn modelId="{4640835E-A2BB-487E-8A39-72949A9EE6A8}" type="presOf" srcId="{915B4A81-BC88-40A0-9072-7C41BDF07CC7}" destId="{14FDD968-E15F-4928-85FE-EFA0741F7A06}" srcOrd="0" destOrd="0" presId="urn:microsoft.com/office/officeart/2005/8/layout/list1"/>
    <dgm:cxn modelId="{E18B0366-133B-4400-B1DB-EB73B1AF2A15}" type="presOf" srcId="{CC6E8517-D06C-49AD-A2B9-91ADB95A8AA6}" destId="{E4986A10-CA93-46AF-ADC6-6B490B62AA2D}" srcOrd="0" destOrd="0" presId="urn:microsoft.com/office/officeart/2005/8/layout/list1"/>
    <dgm:cxn modelId="{049C0A85-DD88-462F-BD7E-06DCC999683F}" type="presOf" srcId="{90CC725A-7D98-4C3A-A924-A03EC66E0997}" destId="{F15DEB10-9E59-4B99-B939-E1E098876565}" srcOrd="1" destOrd="0" presId="urn:microsoft.com/office/officeart/2005/8/layout/list1"/>
    <dgm:cxn modelId="{3CBCB889-0337-4A13-B813-6FAFEC98A060}" srcId="{6E336B06-C9D0-496E-8F36-6C19C3134C60}" destId="{CC6E8517-D06C-49AD-A2B9-91ADB95A8AA6}" srcOrd="2" destOrd="0" parTransId="{5FC27965-407E-4E68-893B-D069B746B0C7}" sibTransId="{A4D735DF-E66A-44DC-BCB8-A84764F0AF16}"/>
    <dgm:cxn modelId="{9682878A-4427-44A5-A0A9-5AFE5BD07CA4}" srcId="{6E336B06-C9D0-496E-8F36-6C19C3134C60}" destId="{90CC725A-7D98-4C3A-A924-A03EC66E0997}" srcOrd="1" destOrd="0" parTransId="{7C6890FE-7E7D-47CD-86BA-9C6FE9341D77}" sibTransId="{ECCB2E1C-7322-4BAC-9204-71B4AAC8EBA2}"/>
    <dgm:cxn modelId="{824413AC-2AC8-43FC-982B-9EFBB675A3A4}" type="presOf" srcId="{90CC725A-7D98-4C3A-A924-A03EC66E0997}" destId="{B5859F88-BB1F-4ED0-B12E-360674D37CE1}" srcOrd="0" destOrd="0" presId="urn:microsoft.com/office/officeart/2005/8/layout/list1"/>
    <dgm:cxn modelId="{1610B6AE-5839-4510-B3EC-9AEF5042ABBD}" type="presOf" srcId="{CC6E8517-D06C-49AD-A2B9-91ADB95A8AA6}" destId="{80D8AF2B-9611-4390-B469-D21E70C87401}" srcOrd="1" destOrd="0" presId="urn:microsoft.com/office/officeart/2005/8/layout/list1"/>
    <dgm:cxn modelId="{F783D0C8-0D24-4028-BF6D-2E6EB53DC2FA}" type="presOf" srcId="{59F2303C-446B-49EC-9728-1C4AC99DF163}" destId="{89231CCE-ED23-471A-B472-5AEC6C61D9F3}" srcOrd="0" destOrd="0" presId="urn:microsoft.com/office/officeart/2005/8/layout/list1"/>
    <dgm:cxn modelId="{94F38ED8-2C12-4C39-844C-F291763A199C}" type="presOf" srcId="{294F6A65-28EB-44C6-A752-C1A2A8409154}" destId="{F2EABEB0-ADA3-4345-B085-45A0A22768A7}" srcOrd="0" destOrd="0" presId="urn:microsoft.com/office/officeart/2005/8/layout/list1"/>
    <dgm:cxn modelId="{2C95D3B9-5E41-43D3-A9A1-374DFC909C5F}" type="presParOf" srcId="{3A969244-ABDE-4951-B1F0-23F49C8F88E7}" destId="{90BD8391-4AE9-41CA-9555-125745E2C53F}" srcOrd="0" destOrd="0" presId="urn:microsoft.com/office/officeart/2005/8/layout/list1"/>
    <dgm:cxn modelId="{2F49EBA9-A668-42A3-85D1-6EA7A44D6D86}" type="presParOf" srcId="{90BD8391-4AE9-41CA-9555-125745E2C53F}" destId="{BC035830-7827-4329-9701-E234FDC18474}" srcOrd="0" destOrd="0" presId="urn:microsoft.com/office/officeart/2005/8/layout/list1"/>
    <dgm:cxn modelId="{7430CB5D-E74D-4B3A-827F-09CB6F7A47CE}" type="presParOf" srcId="{90BD8391-4AE9-41CA-9555-125745E2C53F}" destId="{9F3BEADA-4957-45BD-BA9F-5D690E8F9C1C}" srcOrd="1" destOrd="0" presId="urn:microsoft.com/office/officeart/2005/8/layout/list1"/>
    <dgm:cxn modelId="{A72C4988-6793-4BC1-B90F-0E56AB36F16D}" type="presParOf" srcId="{3A969244-ABDE-4951-B1F0-23F49C8F88E7}" destId="{F36EEF11-EBE1-4646-9651-7D0CB6489FC7}" srcOrd="1" destOrd="0" presId="urn:microsoft.com/office/officeart/2005/8/layout/list1"/>
    <dgm:cxn modelId="{C92B4080-5766-4526-9047-DE66875E9699}" type="presParOf" srcId="{3A969244-ABDE-4951-B1F0-23F49C8F88E7}" destId="{89231CCE-ED23-471A-B472-5AEC6C61D9F3}" srcOrd="2" destOrd="0" presId="urn:microsoft.com/office/officeart/2005/8/layout/list1"/>
    <dgm:cxn modelId="{939D34D8-0165-4876-9037-F2531ABA7CF0}" type="presParOf" srcId="{3A969244-ABDE-4951-B1F0-23F49C8F88E7}" destId="{34CB6D50-7251-4515-BDBF-D89E95D4DB4C}" srcOrd="3" destOrd="0" presId="urn:microsoft.com/office/officeart/2005/8/layout/list1"/>
    <dgm:cxn modelId="{047C37BF-EC4C-4660-8C65-934A8CAA71CA}" type="presParOf" srcId="{3A969244-ABDE-4951-B1F0-23F49C8F88E7}" destId="{1034DAC1-2A50-49FD-9924-CB66C284EC71}" srcOrd="4" destOrd="0" presId="urn:microsoft.com/office/officeart/2005/8/layout/list1"/>
    <dgm:cxn modelId="{8F8ED3D6-C5F6-415A-BEEF-31C3D350EEA0}" type="presParOf" srcId="{1034DAC1-2A50-49FD-9924-CB66C284EC71}" destId="{B5859F88-BB1F-4ED0-B12E-360674D37CE1}" srcOrd="0" destOrd="0" presId="urn:microsoft.com/office/officeart/2005/8/layout/list1"/>
    <dgm:cxn modelId="{08AA83A0-CAFE-41C9-BA63-F7C1FD9D9BD7}" type="presParOf" srcId="{1034DAC1-2A50-49FD-9924-CB66C284EC71}" destId="{F15DEB10-9E59-4B99-B939-E1E098876565}" srcOrd="1" destOrd="0" presId="urn:microsoft.com/office/officeart/2005/8/layout/list1"/>
    <dgm:cxn modelId="{E9740F04-EA3C-4DA3-834C-60BCC2D58EDE}" type="presParOf" srcId="{3A969244-ABDE-4951-B1F0-23F49C8F88E7}" destId="{3F3557F3-1C8C-447C-922F-C7EB73255748}" srcOrd="5" destOrd="0" presId="urn:microsoft.com/office/officeart/2005/8/layout/list1"/>
    <dgm:cxn modelId="{110A22E9-A79B-48A6-8D35-759D7B574647}" type="presParOf" srcId="{3A969244-ABDE-4951-B1F0-23F49C8F88E7}" destId="{14FDD968-E15F-4928-85FE-EFA0741F7A06}" srcOrd="6" destOrd="0" presId="urn:microsoft.com/office/officeart/2005/8/layout/list1"/>
    <dgm:cxn modelId="{C592B063-9D90-497A-A70F-72E9B328CDCD}" type="presParOf" srcId="{3A969244-ABDE-4951-B1F0-23F49C8F88E7}" destId="{56563F94-D7C0-4284-BB64-A560E625F70D}" srcOrd="7" destOrd="0" presId="urn:microsoft.com/office/officeart/2005/8/layout/list1"/>
    <dgm:cxn modelId="{649DDB0E-F496-4152-B47F-14FF7FE7716A}" type="presParOf" srcId="{3A969244-ABDE-4951-B1F0-23F49C8F88E7}" destId="{111D6C17-F3F1-491A-99F8-D5ECA9584484}" srcOrd="8" destOrd="0" presId="urn:microsoft.com/office/officeart/2005/8/layout/list1"/>
    <dgm:cxn modelId="{8AD04D59-6120-4B1D-8885-1435C2837CDE}" type="presParOf" srcId="{111D6C17-F3F1-491A-99F8-D5ECA9584484}" destId="{E4986A10-CA93-46AF-ADC6-6B490B62AA2D}" srcOrd="0" destOrd="0" presId="urn:microsoft.com/office/officeart/2005/8/layout/list1"/>
    <dgm:cxn modelId="{F28E0081-ED86-4298-AC97-11EA27E9AEFD}" type="presParOf" srcId="{111D6C17-F3F1-491A-99F8-D5ECA9584484}" destId="{80D8AF2B-9611-4390-B469-D21E70C87401}" srcOrd="1" destOrd="0" presId="urn:microsoft.com/office/officeart/2005/8/layout/list1"/>
    <dgm:cxn modelId="{3A96737F-BCA1-4A24-8ED8-F0FD5A6179FF}" type="presParOf" srcId="{3A969244-ABDE-4951-B1F0-23F49C8F88E7}" destId="{14048FE9-5369-42B2-9C99-44E336727A59}" srcOrd="9" destOrd="0" presId="urn:microsoft.com/office/officeart/2005/8/layout/list1"/>
    <dgm:cxn modelId="{97F6BE55-3BA9-4F1D-99A5-356183F00CA9}" type="presParOf" srcId="{3A969244-ABDE-4951-B1F0-23F49C8F88E7}" destId="{F2EABEB0-ADA3-4345-B085-45A0A22768A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31CCE-ED23-471A-B472-5AEC6C61D9F3}">
      <dsp:nvSpPr>
        <dsp:cNvPr id="0" name=""/>
        <dsp:cNvSpPr/>
      </dsp:nvSpPr>
      <dsp:spPr>
        <a:xfrm>
          <a:off x="0" y="279268"/>
          <a:ext cx="4137938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150" tIns="270764" rIns="32115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/>
            <a:t>借鉴</a:t>
          </a:r>
          <a:r>
            <a:rPr lang="en-US" altLang="zh-CN" sz="1300" kern="1200" dirty="0"/>
            <a:t>general agent</a:t>
          </a:r>
          <a:r>
            <a:rPr lang="zh-CN" altLang="en-US" sz="1300" kern="1200" dirty="0"/>
            <a:t>的模块</a:t>
          </a:r>
        </a:p>
      </dsp:txBody>
      <dsp:txXfrm>
        <a:off x="0" y="279268"/>
        <a:ext cx="4137938" cy="573300"/>
      </dsp:txXfrm>
    </dsp:sp>
    <dsp:sp modelId="{9F3BEADA-4957-45BD-BA9F-5D690E8F9C1C}">
      <dsp:nvSpPr>
        <dsp:cNvPr id="0" name=""/>
        <dsp:cNvSpPr/>
      </dsp:nvSpPr>
      <dsp:spPr>
        <a:xfrm>
          <a:off x="206896" y="87388"/>
          <a:ext cx="289655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483" tIns="0" rIns="10948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General Agent</a:t>
          </a:r>
          <a:endParaRPr lang="zh-CN" altLang="en-US" sz="1300" kern="1200" dirty="0"/>
        </a:p>
      </dsp:txBody>
      <dsp:txXfrm>
        <a:off x="225630" y="106122"/>
        <a:ext cx="2859088" cy="346292"/>
      </dsp:txXfrm>
    </dsp:sp>
    <dsp:sp modelId="{14FDD968-E15F-4928-85FE-EFA0741F7A06}">
      <dsp:nvSpPr>
        <dsp:cNvPr id="0" name=""/>
        <dsp:cNvSpPr/>
      </dsp:nvSpPr>
      <dsp:spPr>
        <a:xfrm>
          <a:off x="0" y="1114648"/>
          <a:ext cx="4137938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150" tIns="270764" rIns="32115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/>
            <a:t>加入工具使用</a:t>
          </a:r>
        </a:p>
      </dsp:txBody>
      <dsp:txXfrm>
        <a:off x="0" y="1114648"/>
        <a:ext cx="4137938" cy="573300"/>
      </dsp:txXfrm>
    </dsp:sp>
    <dsp:sp modelId="{F15DEB10-9E59-4B99-B939-E1E098876565}">
      <dsp:nvSpPr>
        <dsp:cNvPr id="0" name=""/>
        <dsp:cNvSpPr/>
      </dsp:nvSpPr>
      <dsp:spPr>
        <a:xfrm>
          <a:off x="206896" y="922768"/>
          <a:ext cx="289655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483" tIns="0" rIns="10948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Tool Agent</a:t>
          </a:r>
          <a:endParaRPr lang="zh-CN" altLang="en-US" sz="1300" kern="1200" dirty="0"/>
        </a:p>
      </dsp:txBody>
      <dsp:txXfrm>
        <a:off x="225630" y="941502"/>
        <a:ext cx="2859088" cy="346292"/>
      </dsp:txXfrm>
    </dsp:sp>
    <dsp:sp modelId="{F2EABEB0-ADA3-4345-B085-45A0A22768A7}">
      <dsp:nvSpPr>
        <dsp:cNvPr id="0" name=""/>
        <dsp:cNvSpPr/>
      </dsp:nvSpPr>
      <dsp:spPr>
        <a:xfrm>
          <a:off x="0" y="1926928"/>
          <a:ext cx="4137938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1150" tIns="270764" rIns="32115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/>
            <a:t>根据领域进行特定设计</a:t>
          </a:r>
        </a:p>
      </dsp:txBody>
      <dsp:txXfrm>
        <a:off x="0" y="1926928"/>
        <a:ext cx="4137938" cy="573300"/>
      </dsp:txXfrm>
    </dsp:sp>
    <dsp:sp modelId="{80D8AF2B-9611-4390-B469-D21E70C87401}">
      <dsp:nvSpPr>
        <dsp:cNvPr id="0" name=""/>
        <dsp:cNvSpPr/>
      </dsp:nvSpPr>
      <dsp:spPr>
        <a:xfrm>
          <a:off x="206896" y="1758148"/>
          <a:ext cx="2896556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483" tIns="0" rIns="10948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Domain Agent</a:t>
          </a:r>
          <a:endParaRPr lang="zh-CN" altLang="en-US" sz="1300" kern="1200" dirty="0"/>
        </a:p>
      </dsp:txBody>
      <dsp:txXfrm>
        <a:off x="225630" y="1776882"/>
        <a:ext cx="2859088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D721B-048F-4AC0-ABBD-BB96F0F0A144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556B2-5400-409D-A512-67BB613FD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7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801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为了保证数据集的增强效果，使用了很多</a:t>
            </a:r>
            <a:r>
              <a:rPr lang="en-US" altLang="zh-CN" dirty="0"/>
              <a:t>trick</a:t>
            </a:r>
            <a:r>
              <a:rPr lang="zh-CN" altLang="en-US" dirty="0"/>
              <a:t>，不会展开说。比如如何保证</a:t>
            </a:r>
            <a:r>
              <a:rPr lang="en-US" altLang="zh-CN" dirty="0"/>
              <a:t>API</a:t>
            </a:r>
            <a:r>
              <a:rPr lang="zh-CN" altLang="en-US" dirty="0"/>
              <a:t>返回结果正确。</a:t>
            </a:r>
            <a:endParaRPr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给定一个纯文本数据集，构建出一个带有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API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调用的数据集，然后在此数据集上做微调</a:t>
            </a:r>
            <a:b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</a:br>
            <a:endParaRPr lang="zh-CN" altLang="en-US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第一步：使用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in-context learning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来生成大量的潜在可能的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API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调用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第二步：执行这些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API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，返回得到结果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第三步：检查返回的结果是否有助于语言模型的预测，过滤掉其他的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API</a:t>
            </a:r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使用</a:t>
            </a:r>
            <a:r>
              <a:rPr lang="en-US" altLang="zh-CN" dirty="0"/>
              <a:t>tool</a:t>
            </a:r>
            <a:r>
              <a:rPr lang="zh-CN" altLang="en-US" dirty="0"/>
              <a:t>是自动的，当生成了需要调用</a:t>
            </a:r>
            <a:r>
              <a:rPr lang="en-US" altLang="zh-CN" dirty="0"/>
              <a:t>API call</a:t>
            </a:r>
            <a:r>
              <a:rPr lang="zh-CN" altLang="en-US" dirty="0"/>
              <a:t>的时候，就会自动调用，而不会显示输出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67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08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38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个人理解，这里没有具体的目标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470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个人理解，这里没有具体的目标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603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个人理解，这里没有具体的目标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827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个人理解，这里没有具体的目标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486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49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277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个人理解，这里没有具体的目标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33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72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324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89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在任务失败后利用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LLM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总结原因并生成反思以提高下一次尝试的成功概率</a:t>
            </a:r>
            <a:endParaRPr lang="en-US" altLang="zh-CN" b="1" dirty="0"/>
          </a:p>
          <a:p>
            <a:pPr algn="l"/>
            <a:r>
              <a:rPr lang="en-US" altLang="zh-CN" dirty="0"/>
              <a:t>Actor</a:t>
            </a:r>
            <a:r>
              <a:rPr lang="zh-CN" altLang="en-US" dirty="0"/>
              <a:t>做出决定，生成轨迹</a:t>
            </a:r>
            <a:endParaRPr lang="en-US" altLang="zh-CN" dirty="0"/>
          </a:p>
          <a:p>
            <a:pPr algn="l"/>
            <a:r>
              <a:rPr lang="en-US" altLang="zh-CN" dirty="0"/>
              <a:t>Evaluator</a:t>
            </a:r>
            <a:r>
              <a:rPr lang="zh-CN" altLang="en-US" dirty="0"/>
              <a:t>给轨迹评分</a:t>
            </a:r>
            <a:endParaRPr lang="en-US" altLang="zh-CN" dirty="0"/>
          </a:p>
          <a:p>
            <a:pPr algn="l"/>
            <a:r>
              <a:rPr lang="en-US" altLang="zh-CN" dirty="0"/>
              <a:t>Reflection</a:t>
            </a:r>
            <a:r>
              <a:rPr lang="zh-CN" altLang="en-US" dirty="0"/>
              <a:t>记录轨迹和评分，生成</a:t>
            </a:r>
            <a:r>
              <a:rPr lang="en-US" altLang="zh-CN" dirty="0"/>
              <a:t>memory</a:t>
            </a:r>
            <a:r>
              <a:rPr lang="zh-CN" altLang="en-US" dirty="0"/>
              <a:t>，然后下一次做</a:t>
            </a:r>
            <a:r>
              <a:rPr lang="en-US" altLang="zh-CN" dirty="0"/>
              <a:t>act</a:t>
            </a:r>
            <a:r>
              <a:rPr lang="zh-CN" altLang="en-US" dirty="0"/>
              <a:t>的时候会参照</a:t>
            </a:r>
            <a:r>
              <a:rPr lang="en-US" altLang="zh-CN" dirty="0"/>
              <a:t>memory</a:t>
            </a:r>
            <a:r>
              <a:rPr lang="zh-CN" altLang="en-US" dirty="0"/>
              <a:t>里面的记忆做出不同的决定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将</a:t>
            </a:r>
            <a:r>
              <a:rPr lang="en-US" altLang="zh-CN" dirty="0"/>
              <a:t>evaluator</a:t>
            </a:r>
            <a:r>
              <a:rPr lang="zh-CN" altLang="en-US" dirty="0"/>
              <a:t>作为一个奖励机制，可以看作是从错误中学习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258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在任务失败后利用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LLM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总结原因并生成反思以提高下一次尝试的成功概率</a:t>
            </a:r>
            <a:endParaRPr lang="en-US" altLang="zh-CN" b="1" dirty="0"/>
          </a:p>
          <a:p>
            <a:pPr algn="l"/>
            <a:r>
              <a:rPr lang="en-US" altLang="zh-CN" dirty="0"/>
              <a:t>Actor</a:t>
            </a:r>
            <a:r>
              <a:rPr lang="zh-CN" altLang="en-US" dirty="0"/>
              <a:t>做出决定，生成轨迹</a:t>
            </a:r>
            <a:endParaRPr lang="en-US" altLang="zh-CN" dirty="0"/>
          </a:p>
          <a:p>
            <a:pPr algn="l"/>
            <a:r>
              <a:rPr lang="en-US" altLang="zh-CN" dirty="0"/>
              <a:t>Evaluator</a:t>
            </a:r>
            <a:r>
              <a:rPr lang="zh-CN" altLang="en-US" dirty="0"/>
              <a:t>给轨迹评分</a:t>
            </a:r>
            <a:endParaRPr lang="en-US" altLang="zh-CN" dirty="0"/>
          </a:p>
          <a:p>
            <a:pPr algn="l"/>
            <a:r>
              <a:rPr lang="en-US" altLang="zh-CN" dirty="0"/>
              <a:t>Reflection</a:t>
            </a:r>
            <a:r>
              <a:rPr lang="zh-CN" altLang="en-US" dirty="0"/>
              <a:t>记录轨迹和评分，生成</a:t>
            </a:r>
            <a:r>
              <a:rPr lang="en-US" altLang="zh-CN" dirty="0"/>
              <a:t>memory</a:t>
            </a:r>
            <a:r>
              <a:rPr lang="zh-CN" altLang="en-US" dirty="0"/>
              <a:t>，然后下一次做</a:t>
            </a:r>
            <a:r>
              <a:rPr lang="en-US" altLang="zh-CN" dirty="0"/>
              <a:t>act</a:t>
            </a:r>
            <a:r>
              <a:rPr lang="zh-CN" altLang="en-US" dirty="0"/>
              <a:t>的时候会参照</a:t>
            </a:r>
            <a:r>
              <a:rPr lang="en-US" altLang="zh-CN" dirty="0"/>
              <a:t>memory</a:t>
            </a:r>
            <a:r>
              <a:rPr lang="zh-CN" altLang="en-US" dirty="0"/>
              <a:t>里面的记忆做出不同的决定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将</a:t>
            </a:r>
            <a:r>
              <a:rPr lang="en-US" altLang="zh-CN" dirty="0"/>
              <a:t>evaluator</a:t>
            </a:r>
            <a:r>
              <a:rPr lang="zh-CN" altLang="en-US" dirty="0"/>
              <a:t>作为一个奖励机制，可以看作是从错误中学习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975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不再是专用的一个任务一个</a:t>
            </a:r>
            <a:r>
              <a:rPr lang="en-US" altLang="zh-CN" dirty="0"/>
              <a:t>ram memory</a:t>
            </a:r>
            <a:r>
              <a:rPr lang="zh-CN" altLang="en-US" dirty="0"/>
              <a:t>，而是通过强化学习的方式，让</a:t>
            </a:r>
            <a:r>
              <a:rPr lang="en-US" altLang="zh-CN" dirty="0"/>
              <a:t>agent</a:t>
            </a:r>
            <a:r>
              <a:rPr lang="zh-CN" altLang="en-US" dirty="0"/>
              <a:t>对于不同的</a:t>
            </a:r>
            <a:r>
              <a:rPr lang="en-US" altLang="zh-CN" dirty="0"/>
              <a:t>action</a:t>
            </a:r>
            <a:r>
              <a:rPr lang="zh-CN" altLang="en-US" dirty="0"/>
              <a:t>有打分，然后存入</a:t>
            </a:r>
            <a:r>
              <a:rPr lang="en-US" altLang="zh-CN" dirty="0"/>
              <a:t>memory</a:t>
            </a:r>
            <a:r>
              <a:rPr lang="zh-CN" altLang="en-US" dirty="0"/>
              <a:t>，并将</a:t>
            </a:r>
            <a:r>
              <a:rPr lang="en-US" altLang="zh-CN" dirty="0"/>
              <a:t>memory</a:t>
            </a:r>
            <a:r>
              <a:rPr lang="zh-CN" altLang="en-US" dirty="0"/>
              <a:t>和评分一起送入</a:t>
            </a:r>
            <a:r>
              <a:rPr lang="en-US" altLang="zh-CN" dirty="0"/>
              <a:t>prompt</a:t>
            </a:r>
            <a:r>
              <a:rPr lang="zh-CN" altLang="en-US" dirty="0"/>
              <a:t>作为</a:t>
            </a:r>
            <a:r>
              <a:rPr lang="en-US" altLang="zh-CN" dirty="0"/>
              <a:t>few-shot learning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65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这里是为了某个特定目标而做出的算法</a:t>
            </a:r>
            <a:endParaRPr lang="en-US" altLang="zh-CN" dirty="0"/>
          </a:p>
          <a:p>
            <a:pPr algn="l"/>
            <a:r>
              <a:rPr lang="en-US" altLang="zh-CN" dirty="0"/>
              <a:t>Select</a:t>
            </a:r>
            <a:r>
              <a:rPr lang="zh-CN" altLang="en-US" dirty="0"/>
              <a:t>：可能有很多</a:t>
            </a:r>
            <a:r>
              <a:rPr lang="en-US" altLang="zh-CN" dirty="0"/>
              <a:t>plan</a:t>
            </a:r>
            <a:r>
              <a:rPr lang="zh-CN" altLang="en-US" dirty="0"/>
              <a:t>，根据某种算法计算当前最应该做的事情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baseline="0" dirty="0">
                <a:latin typeface="NimbusRomNo9L-Regu"/>
              </a:rPr>
              <a:t>To mitigate this, we implement a horizon-predictive selector that embeds practical task experience to accurately rank the goal based on their efficiency and feasibility.</a:t>
            </a:r>
            <a:endParaRPr lang="en-US" altLang="zh-CN" dirty="0"/>
          </a:p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234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To mitigate this, we implement a horizon-predictive selector that embeds practical task experience to accurately rank the goal based on their efficiency and feasibility.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58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个人理解，这里没有具体的目标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962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498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96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其实前面几个都可以归类到最后一个里面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14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运作模式并不新颖，但是应用在了</a:t>
            </a:r>
            <a:r>
              <a:rPr lang="en-US" altLang="zh-CN" dirty="0"/>
              <a:t>OR</a:t>
            </a:r>
            <a:r>
              <a:rPr lang="zh-CN" altLang="en-US" dirty="0"/>
              <a:t>的数据集上</a:t>
            </a:r>
            <a:endParaRPr lang="en-US" altLang="zh-CN" dirty="0"/>
          </a:p>
          <a:p>
            <a:pPr algn="l"/>
            <a:r>
              <a:rPr lang="zh-CN" altLang="en-US" dirty="0"/>
              <a:t>有点噱头成分，但是他定义了这种</a:t>
            </a:r>
            <a:r>
              <a:rPr lang="en-US" altLang="zh-CN" dirty="0"/>
              <a:t>agent</a:t>
            </a:r>
            <a:r>
              <a:rPr lang="zh-CN" altLang="en-US" dirty="0"/>
              <a:t>的协作范式</a:t>
            </a:r>
            <a:endParaRPr lang="en-US" altLang="zh-CN" dirty="0"/>
          </a:p>
          <a:p>
            <a:pPr algn="l"/>
            <a:r>
              <a:rPr lang="zh-CN" altLang="en-US" dirty="0"/>
              <a:t>实验很完备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474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点子不太新颖，只不过之前的</a:t>
            </a:r>
            <a:r>
              <a:rPr lang="en-US" altLang="zh-CN" dirty="0"/>
              <a:t>reasoning</a:t>
            </a:r>
            <a:r>
              <a:rPr lang="zh-CN" altLang="en-US" dirty="0"/>
              <a:t>是问自己，这里的</a:t>
            </a:r>
            <a:r>
              <a:rPr lang="en-US" altLang="zh-CN" dirty="0"/>
              <a:t>reasoning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835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077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3203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Generative agent</a:t>
            </a:r>
            <a:r>
              <a:rPr lang="zh-CN" altLang="en-US" dirty="0"/>
              <a:t>之前，大多都是专用</a:t>
            </a:r>
            <a:r>
              <a:rPr lang="en-US" altLang="zh-CN" dirty="0"/>
              <a:t>agent</a:t>
            </a:r>
            <a:r>
              <a:rPr lang="zh-CN" altLang="en-US" dirty="0"/>
              <a:t>，在</a:t>
            </a:r>
            <a:r>
              <a:rPr lang="en-US" altLang="zh-CN" dirty="0"/>
              <a:t>generative agent</a:t>
            </a:r>
            <a:r>
              <a:rPr lang="zh-CN" altLang="en-US" dirty="0"/>
              <a:t>之后，模块开始统一化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740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Generative agent</a:t>
            </a:r>
            <a:r>
              <a:rPr lang="zh-CN" altLang="en-US" dirty="0"/>
              <a:t>之前，大多都是专用</a:t>
            </a:r>
            <a:r>
              <a:rPr lang="en-US" altLang="zh-CN" dirty="0"/>
              <a:t>agent</a:t>
            </a:r>
            <a:r>
              <a:rPr lang="zh-CN" altLang="en-US" dirty="0"/>
              <a:t>，在</a:t>
            </a:r>
            <a:r>
              <a:rPr lang="en-US" altLang="zh-CN" dirty="0"/>
              <a:t>generative agent</a:t>
            </a:r>
            <a:r>
              <a:rPr lang="zh-CN" altLang="en-US" dirty="0"/>
              <a:t>之后，模块开始统一化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23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919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4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其实前面几个都可以归类到最后一个里面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719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726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161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引入虚拟的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"think"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行动来生成子目标以实现更高效的行动</a:t>
            </a:r>
            <a:endParaRPr lang="en-US" altLang="zh-CN" b="1" i="0" dirty="0">
              <a:solidFill>
                <a:srgbClr val="636363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除了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遥控器，还有什么其他设备可以控制相关软件？相关软件指的是，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遥控器最早可以控制的软件。</a:t>
            </a:r>
            <a:b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636363"/>
              </a:solidFill>
              <a:effectLst/>
              <a:latin typeface="-apple-system"/>
            </a:endParaRPr>
          </a:p>
          <a:p>
            <a:pPr marL="228600" indent="-228600" algn="l">
              <a:buAutoNum type="arabicPeriod"/>
            </a:pP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iPod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636363"/>
              </a:solidFill>
              <a:effectLst/>
              <a:latin typeface="-apple-system"/>
            </a:endParaRPr>
          </a:p>
          <a:p>
            <a:pPr marL="228600" indent="-228600" algn="l">
              <a:buAutoNum type="arabicPeriod"/>
            </a:pP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想法：让我们一步一步思考这个问题。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遥控器可以控制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电视。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电视可以被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iPhone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iPad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iPod Touch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控制。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答案：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iPhone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iPad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iPod Touch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控制。</a:t>
            </a:r>
            <a:endParaRPr lang="en-US" altLang="zh-CN" b="0" i="0" dirty="0">
              <a:solidFill>
                <a:srgbClr val="636363"/>
              </a:solidFill>
              <a:effectLst/>
              <a:latin typeface="-apple-system"/>
            </a:endParaRPr>
          </a:p>
          <a:p>
            <a:pPr marL="228600" indent="-228600" algn="l">
              <a:buAutoNum type="arabicPeriod"/>
            </a:pP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【Apple 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】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结果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遥控器是一种遥控器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……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最早可以控制“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Row”……</a:t>
            </a:r>
            <a:br>
              <a:rPr lang="en-US" altLang="zh-CN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【Front Row】</a:t>
            </a:r>
            <a:br>
              <a:rPr lang="en-US" altLang="zh-CN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结果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：无结果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软件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】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结果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</a:t>
            </a:r>
            <a:r>
              <a:rPr lang="en-US" altLang="zh-CN" b="0" i="0" dirty="0" err="1">
                <a:solidFill>
                  <a:srgbClr val="636363"/>
                </a:solidFill>
                <a:effectLst/>
                <a:latin typeface="-apple-system"/>
              </a:rPr>
              <a:t>FrontRow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是一种过时软件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……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：完成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是的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】</a:t>
            </a:r>
          </a:p>
          <a:p>
            <a:pPr marL="228600" indent="-228600" algn="l">
              <a:buAutoNum type="arabicPeriod"/>
            </a:pP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想法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：我需要搜索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遥控器，并找到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遥控器最早可以控制的软件。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【Apple 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】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结果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遥控器是一种遥控器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……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最早可以控制“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Row”……</a:t>
            </a:r>
            <a:br>
              <a:rPr lang="en-US" altLang="zh-CN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想法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遥控器最早可以控制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。我需要搜索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下一步，找出还有什么其他设备可以控制他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【Front Row】</a:t>
            </a:r>
            <a:br>
              <a:rPr lang="en-US" altLang="zh-CN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结果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：无结果，可以试试“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 Seat to Earth”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和“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软件”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想法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没有找到，我可以搜索“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软件”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软件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】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结果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</a:t>
            </a:r>
            <a:r>
              <a:rPr lang="en-US" altLang="zh-CN" b="0" i="0" dirty="0" err="1">
                <a:solidFill>
                  <a:srgbClr val="636363"/>
                </a:solidFill>
                <a:effectLst/>
                <a:latin typeface="-apple-system"/>
              </a:rPr>
              <a:t>FrontRow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是一种过时软件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……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可以被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遥控器和键盘功能键控制。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想法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：现在我知道答案了。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：完成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键盘功能键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】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30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9F5D8-654C-40EE-8B2A-56A3CC69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07E519-4788-4A18-B8B0-B17CC7A0C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7963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37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hengTHU/Agent4Rec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53FAD-1A46-4C5F-821B-E985B9503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968" y="1846071"/>
            <a:ext cx="10150070" cy="2387600"/>
          </a:xfrm>
        </p:spPr>
        <p:txBody>
          <a:bodyPr/>
          <a:lstStyle/>
          <a:p>
            <a:r>
              <a:rPr lang="en-US" altLang="zh-CN" sz="6600" b="1" dirty="0"/>
              <a:t>AI Agents Construction:</a:t>
            </a:r>
            <a:br>
              <a:rPr lang="en-US" altLang="zh-CN" sz="6600" b="1" dirty="0"/>
            </a:br>
            <a:r>
              <a:rPr lang="en-US" altLang="zh-CN" sz="6600" b="1" dirty="0"/>
              <a:t>The Revolution</a:t>
            </a:r>
            <a:endParaRPr lang="zh-CN" altLang="en-US" sz="66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0F2B82-EF26-4CFA-A373-B138314AF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719"/>
            <a:ext cx="9144000" cy="1655762"/>
          </a:xfrm>
        </p:spPr>
        <p:txBody>
          <a:bodyPr/>
          <a:lstStyle/>
          <a:p>
            <a:r>
              <a:rPr lang="zh-CN" altLang="en-US" dirty="0"/>
              <a:t>报告人</a:t>
            </a:r>
            <a:r>
              <a:rPr lang="en-US" altLang="zh-CN" dirty="0"/>
              <a:t>:</a:t>
            </a:r>
            <a:r>
              <a:rPr lang="zh-CN" altLang="en-US" dirty="0"/>
              <a:t> 盛乐恒</a:t>
            </a:r>
            <a:endParaRPr lang="en-US" altLang="zh-CN" dirty="0"/>
          </a:p>
          <a:p>
            <a:r>
              <a:rPr lang="en-US" altLang="zh-CN" dirty="0"/>
              <a:t>2023.10.24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585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44947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Tool Agent: </a:t>
            </a:r>
            <a:r>
              <a:rPr lang="en-US" altLang="zh-CN" sz="2400" b="1" dirty="0" err="1">
                <a:solidFill>
                  <a:srgbClr val="121212"/>
                </a:solidFill>
                <a:latin typeface="-apple-system"/>
              </a:rPr>
              <a:t>Toolformer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EE3274-64E0-4F06-BCD3-CCFA5DBB1CD9}"/>
              </a:ext>
            </a:extLst>
          </p:cNvPr>
          <p:cNvSpPr txBox="1"/>
          <p:nvPr/>
        </p:nvSpPr>
        <p:spPr>
          <a:xfrm>
            <a:off x="217627" y="6503477"/>
            <a:ext cx="118592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Schick T, Dwivedi-Yu J,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Dessì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 R, et al.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Toolformer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: Language models can teach themselves to use tools[J].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arXiv:2302.04761, 2023.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AB2083-3CEA-474E-A464-9313B16678DD}"/>
              </a:ext>
            </a:extLst>
          </p:cNvPr>
          <p:cNvSpPr txBox="1"/>
          <p:nvPr/>
        </p:nvSpPr>
        <p:spPr>
          <a:xfrm>
            <a:off x="314964" y="995754"/>
            <a:ext cx="640515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101214"/>
                </a:solidFill>
                <a:latin typeface="PingFang SC"/>
              </a:rPr>
              <a:t>Toolformer</a:t>
            </a:r>
            <a:r>
              <a:rPr lang="zh-CN" altLang="en-US" sz="2000" b="1" dirty="0">
                <a:solidFill>
                  <a:srgbClr val="101214"/>
                </a:solidFill>
                <a:latin typeface="PingFang SC"/>
              </a:rPr>
              <a:t>：</a:t>
            </a:r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b="1" i="0" dirty="0">
                <a:solidFill>
                  <a:srgbClr val="101214"/>
                </a:solidFill>
                <a:effectLst/>
                <a:latin typeface="PingFang SC"/>
              </a:rPr>
              <a:t>让大模型学会自动使用</a:t>
            </a:r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tool(API call):</a:t>
            </a: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b="1" dirty="0">
                <a:solidFill>
                  <a:srgbClr val="101214"/>
                </a:solidFill>
                <a:latin typeface="PingFang SC"/>
              </a:rPr>
              <a:t>训练：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给定一个纯文本数据集，构建出一个带有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API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调用的数据集，然后在此数据集上做微调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dirty="0"/>
              <a:t>e.g., The Nile has an approximate length of &lt;</a:t>
            </a:r>
            <a:r>
              <a:rPr lang="en-US" altLang="zh-CN" dirty="0" err="1"/>
              <a:t>api</a:t>
            </a:r>
            <a:r>
              <a:rPr lang="en-US" altLang="zh-CN" dirty="0"/>
              <a:t>&gt; </a:t>
            </a:r>
            <a:r>
              <a:rPr lang="en-US" altLang="zh-CN" b="1" dirty="0"/>
              <a:t>QA(What is the approximate length of the Nile?) → 6,853 km </a:t>
            </a:r>
            <a:r>
              <a:rPr lang="en-US" altLang="zh-CN" dirty="0"/>
              <a:t>&lt;/</a:t>
            </a:r>
            <a:r>
              <a:rPr lang="en-US" altLang="zh-CN" dirty="0" err="1"/>
              <a:t>api</a:t>
            </a:r>
            <a:r>
              <a:rPr lang="en-US" altLang="zh-CN" dirty="0"/>
              <a:t>&gt; 6,853 kilometers, the White Nile being its main source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endParaRPr lang="en-US" altLang="zh-CN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推理：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当推理出符号为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-&gt;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时，执行前面的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API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，并返回结果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9D79E3-F408-4E09-BC11-EFD0F164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534" y="532012"/>
            <a:ext cx="4626638" cy="47796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79B5EA-AF52-4394-8194-EEDEBE13289D}"/>
              </a:ext>
            </a:extLst>
          </p:cNvPr>
          <p:cNvSpPr txBox="1"/>
          <p:nvPr/>
        </p:nvSpPr>
        <p:spPr>
          <a:xfrm>
            <a:off x="7614453" y="5391081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彩色标注执行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API call</a:t>
            </a:r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和返回值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85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44947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Domain Agent: </a:t>
            </a:r>
            <a:r>
              <a:rPr lang="en-US" altLang="zh-CN" sz="2400" b="1" dirty="0" err="1">
                <a:solidFill>
                  <a:srgbClr val="121212"/>
                </a:solidFill>
                <a:latin typeface="-apple-system"/>
              </a:rPr>
              <a:t>ChatDev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EE3274-64E0-4F06-BCD3-CCFA5DBB1CD9}"/>
              </a:ext>
            </a:extLst>
          </p:cNvPr>
          <p:cNvSpPr txBox="1"/>
          <p:nvPr/>
        </p:nvSpPr>
        <p:spPr>
          <a:xfrm>
            <a:off x="217627" y="6503477"/>
            <a:ext cx="118592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Qian C, Cong X, Yang C, et al. Communicative agents for software development[J].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arXiv:2307.07924, 2023.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AB2083-3CEA-474E-A464-9313B16678DD}"/>
              </a:ext>
            </a:extLst>
          </p:cNvPr>
          <p:cNvSpPr txBox="1"/>
          <p:nvPr/>
        </p:nvSpPr>
        <p:spPr>
          <a:xfrm>
            <a:off x="314964" y="995754"/>
            <a:ext cx="4888407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101214"/>
                </a:solidFill>
                <a:latin typeface="PingFang SC"/>
              </a:rPr>
              <a:t>ChatDev</a:t>
            </a:r>
            <a:r>
              <a:rPr lang="zh-CN" altLang="en-US" sz="2000" b="1" dirty="0">
                <a:solidFill>
                  <a:srgbClr val="101214"/>
                </a:solidFill>
                <a:latin typeface="PingFang SC"/>
              </a:rPr>
              <a:t>：</a:t>
            </a:r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b="1" dirty="0">
                <a:solidFill>
                  <a:srgbClr val="101214"/>
                </a:solidFill>
                <a:latin typeface="PingFang SC"/>
              </a:rPr>
              <a:t>让多个</a:t>
            </a:r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agents</a:t>
            </a:r>
            <a:r>
              <a:rPr lang="zh-CN" altLang="en-US" b="1" dirty="0">
                <a:solidFill>
                  <a:srgbClr val="101214"/>
                </a:solidFill>
                <a:latin typeface="PingFang SC"/>
              </a:rPr>
              <a:t>协同进行软件开发</a:t>
            </a:r>
            <a:endParaRPr lang="en-US" altLang="zh-CN" b="1" dirty="0">
              <a:solidFill>
                <a:srgbClr val="101214"/>
              </a:solidFill>
              <a:latin typeface="PingFang SC"/>
            </a:endParaRPr>
          </a:p>
          <a:p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Agent</a:t>
            </a:r>
            <a:r>
              <a:rPr lang="zh-CN" altLang="en-US" b="1" i="0" dirty="0">
                <a:solidFill>
                  <a:srgbClr val="101214"/>
                </a:solidFill>
                <a:effectLst/>
                <a:latin typeface="PingFang SC"/>
              </a:rPr>
              <a:t>构造：</a:t>
            </a:r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Inception Prompting (following </a:t>
            </a:r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CAMEL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)</a:t>
            </a: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Agent</a:t>
            </a:r>
            <a:r>
              <a:rPr lang="zh-CN" altLang="en-US" b="1" dirty="0">
                <a:solidFill>
                  <a:srgbClr val="101214"/>
                </a:solidFill>
                <a:latin typeface="PingFang SC"/>
              </a:rPr>
              <a:t>协作：</a:t>
            </a:r>
            <a:endParaRPr lang="en-US" altLang="zh-CN" b="1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链式交流：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CEO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、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CTO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、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CPO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设计任务，程序员设计程序、测试人员测试代码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…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28F303-4C9F-4ABE-8E2A-708D131EB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261" y="394041"/>
            <a:ext cx="3591588" cy="31110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9916D2-915E-4775-AD29-95CDC5CCF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82" y="3775400"/>
            <a:ext cx="6779446" cy="22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51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44947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Generative Agent: Generative Agents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AB2083-3CEA-474E-A464-9313B16678DD}"/>
              </a:ext>
            </a:extLst>
          </p:cNvPr>
          <p:cNvSpPr txBox="1"/>
          <p:nvPr/>
        </p:nvSpPr>
        <p:spPr>
          <a:xfrm>
            <a:off x="314964" y="995754"/>
            <a:ext cx="535753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01214"/>
                </a:solidFill>
                <a:latin typeface="PingFang SC"/>
              </a:rPr>
              <a:t>Generative Agents</a:t>
            </a:r>
            <a:r>
              <a:rPr lang="zh-CN" altLang="en-US" sz="2000" b="1" dirty="0">
                <a:solidFill>
                  <a:srgbClr val="101214"/>
                </a:solidFill>
                <a:latin typeface="PingFang SC"/>
              </a:rPr>
              <a:t>：</a:t>
            </a:r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一个有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25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人的</a:t>
            </a:r>
            <a:r>
              <a:rPr lang="zh-CN" altLang="en-US" b="0" i="0" dirty="0">
                <a:solidFill>
                  <a:srgbClr val="0E0E0E"/>
                </a:solidFill>
                <a:effectLst/>
                <a:latin typeface="Helvetica" panose="020B0604020202020204" pitchFamily="34" charset="0"/>
              </a:rPr>
              <a:t>小镇中的</a:t>
            </a:r>
            <a:r>
              <a:rPr lang="en-US" altLang="zh-CN" b="0" i="0" dirty="0">
                <a:solidFill>
                  <a:srgbClr val="0E0E0E"/>
                </a:solidFill>
                <a:effectLst/>
                <a:latin typeface="Helvetica" panose="020B0604020202020204" pitchFamily="34" charset="0"/>
              </a:rPr>
              <a:t>agents</a:t>
            </a:r>
            <a:r>
              <a:rPr lang="zh-CN" altLang="en-US" b="0" i="0" dirty="0">
                <a:solidFill>
                  <a:srgbClr val="0E0E0E"/>
                </a:solidFill>
                <a:effectLst/>
                <a:latin typeface="Helvetica" panose="020B0604020202020204" pitchFamily="34" charset="0"/>
              </a:rPr>
              <a:t>根据自身的人物描述与环境和其他</a:t>
            </a:r>
            <a:r>
              <a:rPr lang="en-US" altLang="zh-CN" b="0" i="0" dirty="0">
                <a:solidFill>
                  <a:srgbClr val="0E0E0E"/>
                </a:solidFill>
                <a:effectLst/>
                <a:latin typeface="Helvetica" panose="020B0604020202020204" pitchFamily="34" charset="0"/>
              </a:rPr>
              <a:t>agents</a:t>
            </a:r>
            <a:r>
              <a:rPr lang="zh-CN" altLang="en-US" b="0" i="0" dirty="0">
                <a:solidFill>
                  <a:srgbClr val="0E0E0E"/>
                </a:solidFill>
                <a:effectLst/>
                <a:latin typeface="Helvetica" panose="020B0604020202020204" pitchFamily="34" charset="0"/>
              </a:rPr>
              <a:t>进行交互。他们会自主地传播聚会的邀请，结识新朋友，互相约会参加聚会，并协调在正确的时间一起出现在聚会上</a:t>
            </a:r>
            <a:endParaRPr lang="zh-CN" altLang="en-US" dirty="0"/>
          </a:p>
          <a:p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431435-D49B-4271-A0ED-7AFF67F5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495" y="995754"/>
            <a:ext cx="6404334" cy="3898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2A58237-9EB6-477A-A615-682ACA5013E6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Park J S, O'Brien J C, Cai C J, et al. Generative agents: Interactive simulacra of human behavior[J].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arXiv:2304.03442, 2023.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C0E0EB-CA52-41F8-88BB-600A9ED0D27D}"/>
              </a:ext>
            </a:extLst>
          </p:cNvPr>
          <p:cNvSpPr txBox="1"/>
          <p:nvPr/>
        </p:nvSpPr>
        <p:spPr>
          <a:xfrm>
            <a:off x="428171" y="53296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01214"/>
                </a:solidFill>
                <a:latin typeface="PingFang SC"/>
              </a:rPr>
              <a:t>通过引入记忆、交互等模块，</a:t>
            </a:r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Agents</a:t>
            </a:r>
            <a:r>
              <a:rPr lang="zh-CN" altLang="en-US" b="1" dirty="0">
                <a:solidFill>
                  <a:srgbClr val="101214"/>
                </a:solidFill>
                <a:latin typeface="PingFang SC"/>
              </a:rPr>
              <a:t>第一次像人一样行动！</a:t>
            </a:r>
            <a:endParaRPr lang="en-US" altLang="zh-CN" b="1" dirty="0">
              <a:solidFill>
                <a:srgbClr val="101214"/>
              </a:solidFill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153722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2" y="103004"/>
            <a:ext cx="10510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NimbusRomNo9L-Medi"/>
              </a:rPr>
              <a:t>Generative Agents: Interactive Simulacra of Human Behavior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D30D82-8EC6-43A7-89EE-6F54DABC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70" y="668750"/>
            <a:ext cx="7864633" cy="26511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BFC537-D5FE-40EA-8A79-06237D1FE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81" y="980953"/>
            <a:ext cx="3639189" cy="22154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348E9F-9035-435A-A62C-32D10FC8C6FF}"/>
              </a:ext>
            </a:extLst>
          </p:cNvPr>
          <p:cNvSpPr txBox="1"/>
          <p:nvPr/>
        </p:nvSpPr>
        <p:spPr>
          <a:xfrm>
            <a:off x="365764" y="3507167"/>
            <a:ext cx="1128195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01214"/>
                </a:solidFill>
                <a:latin typeface="PingFang SC"/>
              </a:rPr>
              <a:t>Agents</a:t>
            </a:r>
            <a:r>
              <a:rPr lang="zh-CN" altLang="en-US" sz="2000" b="1" dirty="0">
                <a:solidFill>
                  <a:srgbClr val="101214"/>
                </a:solidFill>
                <a:latin typeface="PingFang SC"/>
              </a:rPr>
              <a:t>构造：</a:t>
            </a:r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Memory Stream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：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存储用户的历史记忆，存储文本记忆以及其对应向量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Retrieve</a:t>
            </a:r>
            <a:r>
              <a:rPr lang="zh-CN" altLang="en-US" b="1" i="0" dirty="0">
                <a:solidFill>
                  <a:srgbClr val="101214"/>
                </a:solidFill>
                <a:effectLst/>
                <a:latin typeface="PingFang SC"/>
              </a:rPr>
              <a:t>：</a:t>
            </a:r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根据一个问题，取出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agent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 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memory stream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的前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k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个相关记忆。（依据：时近性、重要性、相关性）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Reflect</a:t>
            </a:r>
            <a:r>
              <a:rPr lang="zh-CN" altLang="en-US" b="1" dirty="0">
                <a:solidFill>
                  <a:srgbClr val="101214"/>
                </a:solidFill>
                <a:latin typeface="PingFang SC"/>
              </a:rPr>
              <a:t>：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根据历史记忆，生成更高层次的记忆总结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Plan</a:t>
            </a:r>
            <a:r>
              <a:rPr lang="zh-CN" altLang="en-US" b="1" i="0" dirty="0">
                <a:solidFill>
                  <a:srgbClr val="101214"/>
                </a:solidFill>
                <a:effectLst/>
                <a:latin typeface="PingFang SC"/>
              </a:rPr>
              <a:t>：</a:t>
            </a:r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每天稳定时间检索记忆，对每天进行规划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Act</a:t>
            </a:r>
            <a:r>
              <a:rPr lang="zh-CN" altLang="en-US" b="1" i="0" dirty="0">
                <a:solidFill>
                  <a:srgbClr val="101214"/>
                </a:solidFill>
                <a:effectLst/>
                <a:latin typeface="PingFang SC"/>
              </a:rPr>
              <a:t>：</a:t>
            </a:r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根据当前记忆和规划，做出下一步动作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98867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2" y="103004"/>
            <a:ext cx="10510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NimbusRomNo9L-Medi"/>
              </a:rPr>
              <a:t>Generative Agents: Interactive Simulacra of Human Behavior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348E9F-9035-435A-A62C-32D10FC8C6FF}"/>
              </a:ext>
            </a:extLst>
          </p:cNvPr>
          <p:cNvSpPr txBox="1"/>
          <p:nvPr/>
        </p:nvSpPr>
        <p:spPr>
          <a:xfrm>
            <a:off x="365764" y="633352"/>
            <a:ext cx="11281950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01214"/>
                </a:solidFill>
                <a:latin typeface="PingFang SC"/>
              </a:rPr>
              <a:t>Memory Retrieval</a:t>
            </a:r>
            <a:r>
              <a:rPr lang="zh-CN" altLang="en-US" sz="2000" b="1" dirty="0">
                <a:solidFill>
                  <a:srgbClr val="101214"/>
                </a:solidFill>
                <a:latin typeface="PingFang SC"/>
              </a:rPr>
              <a:t>：</a:t>
            </a:r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时近性：越近的记忆得分越高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重要性：越重要的记忆得分越高（如女友的生日）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相关性：和问题越相关的记忆得分越高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17712D-11A3-437B-B946-128E0843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865" y="2180075"/>
            <a:ext cx="7796270" cy="41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42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2" y="103004"/>
            <a:ext cx="10510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NimbusRomNo9L-Medi"/>
              </a:rPr>
              <a:t>Generative Agents: Interactive Simulacra of Human Behavior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348E9F-9035-435A-A62C-32D10FC8C6FF}"/>
              </a:ext>
            </a:extLst>
          </p:cNvPr>
          <p:cNvSpPr txBox="1"/>
          <p:nvPr/>
        </p:nvSpPr>
        <p:spPr>
          <a:xfrm>
            <a:off x="365764" y="633352"/>
            <a:ext cx="1128195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01214"/>
                </a:solidFill>
                <a:latin typeface="PingFang SC"/>
              </a:rPr>
              <a:t>Reflect</a:t>
            </a:r>
            <a:r>
              <a:rPr lang="zh-CN" altLang="en-US" sz="2000" b="1" dirty="0">
                <a:solidFill>
                  <a:srgbClr val="101214"/>
                </a:solidFill>
                <a:latin typeface="PingFang SC"/>
              </a:rPr>
              <a:t>：</a:t>
            </a:r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生成总结性、阶段性的记忆描述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A11723-81EC-4F96-83C7-D6B7E0D9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44" y="1919148"/>
            <a:ext cx="8436340" cy="446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1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2" y="103004"/>
            <a:ext cx="10510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NimbusRomNo9L-Medi"/>
              </a:rPr>
              <a:t>Generative Agents: Interactive Simulacra of Human Behavior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BC3579-A58E-4104-AB23-660D025A1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949" y="1240782"/>
            <a:ext cx="5699704" cy="43764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75B1195-0A41-4D40-B2F2-8FB5D7E5140C}"/>
              </a:ext>
            </a:extLst>
          </p:cNvPr>
          <p:cNvSpPr txBox="1"/>
          <p:nvPr/>
        </p:nvSpPr>
        <p:spPr>
          <a:xfrm>
            <a:off x="314964" y="995754"/>
            <a:ext cx="535753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01214"/>
                </a:solidFill>
                <a:latin typeface="PingFang SC"/>
              </a:rPr>
              <a:t>Act</a:t>
            </a: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根据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agent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状态、当前观察到的事情、相关记忆等，做出相应的反应</a:t>
            </a:r>
            <a:endParaRPr lang="zh-CN" altLang="en-US" dirty="0"/>
          </a:p>
          <a:p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3376421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44947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Generative Agent: </a:t>
            </a:r>
            <a:r>
              <a:rPr lang="en-US" altLang="zh-CN" sz="2400" b="1" dirty="0" err="1">
                <a:solidFill>
                  <a:srgbClr val="121212"/>
                </a:solidFill>
                <a:latin typeface="-apple-system"/>
              </a:rPr>
              <a:t>AgentSims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AB2083-3CEA-474E-A464-9313B16678DD}"/>
              </a:ext>
            </a:extLst>
          </p:cNvPr>
          <p:cNvSpPr txBox="1"/>
          <p:nvPr/>
        </p:nvSpPr>
        <p:spPr>
          <a:xfrm>
            <a:off x="314963" y="995754"/>
            <a:ext cx="610928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01214"/>
                </a:solidFill>
                <a:effectLst/>
                <a:latin typeface="PingFang SC"/>
              </a:rPr>
              <a:t>评估</a:t>
            </a:r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Agent</a:t>
            </a:r>
            <a:r>
              <a:rPr lang="zh-CN" altLang="en-US" b="1" i="0" dirty="0">
                <a:solidFill>
                  <a:srgbClr val="101214"/>
                </a:solidFill>
                <a:effectLst/>
                <a:latin typeface="PingFang SC"/>
              </a:rPr>
              <a:t>的能力的沙盒</a:t>
            </a:r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b="1" dirty="0">
              <a:solidFill>
                <a:srgbClr val="101214"/>
              </a:solidFill>
              <a:latin typeface="PingFang SC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101214"/>
                </a:solidFill>
                <a:latin typeface="PingFang SC"/>
              </a:rPr>
              <a:t>提供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GUI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界面，用户自定义沙盒环境和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Agents</a:t>
            </a:r>
          </a:p>
          <a:p>
            <a:pPr marL="285750" indent="-285750">
              <a:buFontTx/>
              <a:buChar char="-"/>
            </a:pP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Agent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可由不同模型驱动，以测试模型充当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agent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的能力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srgbClr val="101214"/>
                </a:solidFill>
                <a:latin typeface="PingFang SC"/>
              </a:rPr>
              <a:t>类似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Generative Agents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，额外加入了</a:t>
            </a:r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Tool-Use System</a:t>
            </a:r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A58237-9EB6-477A-A615-682ACA5013E6}"/>
              </a:ext>
            </a:extLst>
          </p:cNvPr>
          <p:cNvSpPr txBox="1"/>
          <p:nvPr/>
        </p:nvSpPr>
        <p:spPr>
          <a:xfrm>
            <a:off x="217627" y="6503477"/>
            <a:ext cx="112051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 J, Zhao H, Zhang A, et al.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Agentsims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An open-source sandbox for large language model evaluation[J].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arXiv:2308.04026, 2023.</a:t>
            </a:r>
            <a:endParaRPr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BF8BC2-C6BB-4D65-A3B7-2313A1C72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45" y="506611"/>
            <a:ext cx="5810580" cy="34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2BA695-3741-4605-92B3-C2D558F5A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14" y="3435972"/>
            <a:ext cx="5712422" cy="277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3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53FAD-1A46-4C5F-821B-E985B9503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168" y="2143614"/>
            <a:ext cx="10150070" cy="1789758"/>
          </a:xfrm>
        </p:spPr>
        <p:txBody>
          <a:bodyPr/>
          <a:lstStyle/>
          <a:p>
            <a:r>
              <a:rPr lang="en-US" altLang="zh-CN" sz="6600" b="1" dirty="0"/>
              <a:t>Agent</a:t>
            </a:r>
            <a:r>
              <a:rPr lang="zh-CN" altLang="en-US" sz="6600" b="1" dirty="0"/>
              <a:t>构造研究进展</a:t>
            </a:r>
          </a:p>
        </p:txBody>
      </p:sp>
    </p:spTree>
    <p:extLst>
      <p:ext uri="{BB962C8B-B14F-4D97-AF65-F5344CB8AC3E}">
        <p14:creationId xmlns:p14="http://schemas.microsoft.com/office/powerpoint/2010/main" val="3555996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2" y="103004"/>
            <a:ext cx="10510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The Rise and Potential of Large Language Model Based Agents: A Survey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791CF8-B95D-4527-B87B-ABF4109C6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091" y="1172705"/>
            <a:ext cx="6535145" cy="39604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58BC78-64BB-4D9A-8340-7AADFC920141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 Z, Chen W, Guo X, et al. The rise and potential of large language model based agents: A survey[J]. </a:t>
            </a:r>
            <a:r>
              <a:rPr lang="en-US" altLang="zh-CN" sz="120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arXiv:2309.07864, 2023.</a:t>
            </a:r>
            <a:endParaRPr lang="zh-CN" alt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8B440A-686B-4985-BA2C-01E253C52A76}"/>
              </a:ext>
            </a:extLst>
          </p:cNvPr>
          <p:cNvSpPr txBox="1"/>
          <p:nvPr/>
        </p:nvSpPr>
        <p:spPr>
          <a:xfrm>
            <a:off x="314964" y="995754"/>
            <a:ext cx="5357531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101214"/>
                </a:solidFill>
                <a:latin typeface="PingFang SC"/>
              </a:rPr>
              <a:t>Environment:</a:t>
            </a: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Agent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所处的空间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sz="2000" dirty="0">
                <a:solidFill>
                  <a:srgbClr val="101214"/>
                </a:solidFill>
                <a:latin typeface="PingFang SC"/>
              </a:rPr>
              <a:t>(e.g., </a:t>
            </a:r>
            <a:r>
              <a:rPr lang="zh-CN" altLang="en-US" sz="2000" dirty="0">
                <a:solidFill>
                  <a:srgbClr val="101214"/>
                </a:solidFill>
                <a:latin typeface="PingFang SC"/>
              </a:rPr>
              <a:t>文本对话、现实场景</a:t>
            </a:r>
            <a:r>
              <a:rPr lang="en-US" altLang="zh-CN" sz="2000" dirty="0">
                <a:solidFill>
                  <a:srgbClr val="101214"/>
                </a:solidFill>
                <a:latin typeface="PingFang SC"/>
              </a:rPr>
              <a:t>)</a:t>
            </a: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Perception:</a:t>
            </a:r>
          </a:p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Agent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如何感知外界环境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(e.g.,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图片、文本、音频、触感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)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Brain</a:t>
            </a:r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:</a:t>
            </a:r>
          </a:p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Agent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如何做出决策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(e.g., 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记忆读写、接入外部知识、规划、反思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)</a:t>
            </a:r>
          </a:p>
          <a:p>
            <a:endParaRPr lang="en-US" altLang="zh-CN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b="1" dirty="0">
                <a:solidFill>
                  <a:srgbClr val="121212"/>
                </a:solidFill>
                <a:latin typeface="-apple-system"/>
              </a:rPr>
              <a:t>Action:</a:t>
            </a:r>
            <a:endParaRPr lang="en-US" altLang="zh-CN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Agent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将会以什么方式采取什么形动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(e.g., </a:t>
            </a:r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文本对话、调用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Tool</a:t>
            </a:r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、机器人执行实物动作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60A46D-390A-4660-891E-743997651FBA}"/>
              </a:ext>
            </a:extLst>
          </p:cNvPr>
          <p:cNvSpPr txBox="1"/>
          <p:nvPr/>
        </p:nvSpPr>
        <p:spPr>
          <a:xfrm>
            <a:off x="7837714" y="5133108"/>
            <a:ext cx="1748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01214"/>
                </a:solidFill>
                <a:latin typeface="PingFang SC"/>
              </a:rPr>
              <a:t>General Agent</a:t>
            </a: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Tool Agent</a:t>
            </a:r>
            <a:endParaRPr lang="en-US" altLang="zh-CN" sz="1800" dirty="0">
              <a:solidFill>
                <a:srgbClr val="101214"/>
              </a:solidFill>
              <a:latin typeface="PingFang SC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DA5224-38C2-4AFA-A17C-4AA64F66CEDB}"/>
              </a:ext>
            </a:extLst>
          </p:cNvPr>
          <p:cNvSpPr txBox="1"/>
          <p:nvPr/>
        </p:nvSpPr>
        <p:spPr>
          <a:xfrm>
            <a:off x="9919412" y="4022765"/>
            <a:ext cx="1748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01214"/>
                </a:solidFill>
                <a:latin typeface="PingFang SC"/>
              </a:rPr>
              <a:t>General Agent</a:t>
            </a: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Domain Agent</a:t>
            </a:r>
            <a:endParaRPr lang="en-US" altLang="zh-CN" sz="1800" dirty="0">
              <a:solidFill>
                <a:srgbClr val="101214"/>
              </a:solidFill>
              <a:latin typeface="PingFang SC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E877790-08F5-4655-930A-82CF5138E486}"/>
              </a:ext>
            </a:extLst>
          </p:cNvPr>
          <p:cNvSpPr txBox="1"/>
          <p:nvPr/>
        </p:nvSpPr>
        <p:spPr>
          <a:xfrm>
            <a:off x="7684177" y="672588"/>
            <a:ext cx="1748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01214"/>
                </a:solidFill>
                <a:latin typeface="PingFang SC"/>
              </a:rPr>
              <a:t>General Agent</a:t>
            </a: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Tool Agent</a:t>
            </a:r>
            <a:endParaRPr lang="en-US" altLang="zh-CN" sz="1800" dirty="0">
              <a:solidFill>
                <a:srgbClr val="101214"/>
              </a:solidFill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52273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96AF392-B15F-4EB1-BB07-5543C9DA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00" y="1099535"/>
            <a:ext cx="2679148" cy="2666730"/>
          </a:xfrm>
          <a:prstGeom prst="rect">
            <a:avLst/>
          </a:prstGeom>
        </p:spPr>
      </p:pic>
      <p:sp>
        <p:nvSpPr>
          <p:cNvPr id="10" name="副标题 2">
            <a:extLst>
              <a:ext uri="{FF2B5EF4-FFF2-40B4-BE49-F238E27FC236}">
                <a16:creationId xmlns:a16="http://schemas.microsoft.com/office/drawing/2014/main" id="{FFB520FD-0689-4B37-B572-412F12603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0654" y="1229745"/>
            <a:ext cx="7588832" cy="2406310"/>
          </a:xfrm>
        </p:spPr>
        <p:txBody>
          <a:bodyPr/>
          <a:lstStyle/>
          <a:p>
            <a:pPr algn="l"/>
            <a:r>
              <a:rPr lang="zh-CN" altLang="en-US" sz="3200" b="1" dirty="0"/>
              <a:t>盛乐恒 </a:t>
            </a:r>
            <a:endParaRPr lang="en-US" altLang="zh-CN" sz="3200" b="1" dirty="0"/>
          </a:p>
          <a:p>
            <a:pPr algn="l"/>
            <a:r>
              <a:rPr lang="zh-CN" altLang="en-US" dirty="0"/>
              <a:t>清华大学研二在读</a:t>
            </a:r>
            <a:endParaRPr lang="en-US" altLang="zh-CN" dirty="0"/>
          </a:p>
          <a:p>
            <a:pPr algn="l"/>
            <a:r>
              <a:rPr lang="en-US" altLang="zh-CN" dirty="0" err="1"/>
              <a:t>NExT</a:t>
            </a:r>
            <a:r>
              <a:rPr lang="en-US" altLang="zh-CN" dirty="0"/>
              <a:t>++ </a:t>
            </a:r>
            <a:r>
              <a:rPr lang="zh-CN" altLang="en-US" dirty="0"/>
              <a:t>实习生（</a:t>
            </a:r>
            <a:r>
              <a:rPr lang="en-US" altLang="zh-CN" dirty="0"/>
              <a:t>Mentor</a:t>
            </a:r>
            <a:r>
              <a:rPr lang="zh-CN" altLang="en-US" dirty="0"/>
              <a:t>：张岸）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研究兴趣：</a:t>
            </a:r>
            <a:r>
              <a:rPr lang="en-US" altLang="zh-CN" dirty="0"/>
              <a:t>Recommender System</a:t>
            </a:r>
            <a:r>
              <a:rPr lang="zh-CN" altLang="en-US" dirty="0"/>
              <a:t>、</a:t>
            </a:r>
            <a:r>
              <a:rPr lang="en-US" altLang="zh-CN" dirty="0"/>
              <a:t>AI Agents</a:t>
            </a:r>
            <a:r>
              <a:rPr lang="zh-CN" altLang="en-US" dirty="0"/>
              <a:t>、</a:t>
            </a:r>
            <a:r>
              <a:rPr lang="en-US" altLang="zh-CN" dirty="0"/>
              <a:t>Fintech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024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44947"/>
            <a:ext cx="12102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u="none" strike="noStrike" baseline="0" dirty="0">
                <a:latin typeface="NimbusRomNo9L-Medi"/>
              </a:rPr>
              <a:t>CAMEL: Communicative Agents for “Mind” Exploration of Large Scale Language Model Society</a:t>
            </a:r>
            <a:endParaRPr lang="en-US" altLang="zh-CN" sz="4000" b="1" dirty="0">
              <a:latin typeface="LinBiolinumTB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D4CE29-0A0F-4095-8EBF-C3B77BF8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62" y="901408"/>
            <a:ext cx="7249740" cy="53924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7D2C380-62C2-4D9A-B5C5-6B345DECBF03}"/>
              </a:ext>
            </a:extLst>
          </p:cNvPr>
          <p:cNvSpPr txBox="1"/>
          <p:nvPr/>
        </p:nvSpPr>
        <p:spPr>
          <a:xfrm>
            <a:off x="217627" y="6503477"/>
            <a:ext cx="119109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 G, Hammoud H A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Itani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H, et al. Camel: Communicative agents for" mind" exploration of large scale language model society[J].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arXiv:2303.17760, 2023.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5D30D2-867B-4B47-A707-480B807E8B2C}"/>
              </a:ext>
            </a:extLst>
          </p:cNvPr>
          <p:cNvSpPr txBox="1"/>
          <p:nvPr/>
        </p:nvSpPr>
        <p:spPr>
          <a:xfrm>
            <a:off x="314963" y="995754"/>
            <a:ext cx="4667345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u="none" strike="noStrike" baseline="0" dirty="0">
                <a:latin typeface="NimbusRomNo9L-Medi"/>
              </a:rPr>
              <a:t>NIPS 2023 </a:t>
            </a:r>
          </a:p>
          <a:p>
            <a:r>
              <a:rPr lang="en-US" altLang="zh-CN" sz="2000" b="1" dirty="0">
                <a:latin typeface="NimbusRomNo9L-Medi"/>
              </a:rPr>
              <a:t>- </a:t>
            </a:r>
            <a:r>
              <a:rPr lang="en-US" altLang="zh-CN" sz="2000" b="1" i="0" u="none" strike="noStrike" baseline="0" dirty="0">
                <a:latin typeface="NimbusRomNo9L-Medi"/>
              </a:rPr>
              <a:t>General Agent</a:t>
            </a:r>
            <a:endParaRPr lang="en-US" altLang="zh-CN" sz="2000" i="0" u="none" strike="noStrike" baseline="0" dirty="0"/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sz="2000" b="1" dirty="0">
                <a:solidFill>
                  <a:srgbClr val="101214"/>
                </a:solidFill>
                <a:latin typeface="PingFang SC"/>
              </a:rPr>
              <a:t>Inception Prompting</a:t>
            </a: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Task Specifier</a:t>
            </a: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将用户的初始要求修改为更加具体的要求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AI User</a:t>
            </a: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与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AI Assistant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沟通，帮人类用户完成任务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AI Assistant</a:t>
            </a: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与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AI User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沟通，帮助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AI User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完成任务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2758165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44947"/>
            <a:ext cx="12102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u="none" strike="noStrike" baseline="0" dirty="0">
                <a:latin typeface="NimbusRomNo9L-Medi"/>
              </a:rPr>
              <a:t>CAMEL: Communicative Agents for “Mind” Exploration of Large Scale Language Model Society</a:t>
            </a:r>
            <a:endParaRPr lang="en-US" altLang="zh-CN" sz="4000" b="1" dirty="0">
              <a:latin typeface="LinBiolinumTB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D2C380-62C2-4D9A-B5C5-6B345DECBF03}"/>
              </a:ext>
            </a:extLst>
          </p:cNvPr>
          <p:cNvSpPr txBox="1"/>
          <p:nvPr/>
        </p:nvSpPr>
        <p:spPr>
          <a:xfrm>
            <a:off x="217627" y="6503477"/>
            <a:ext cx="119109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 G, Hammoud H A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Itani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H, et al. Camel: Communicative agents for" mind" exploration of large scale language model society[J].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arXiv:2303.17760, 2023.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724AD3-7F9F-4D71-AF0F-668A37E35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020" y="657948"/>
            <a:ext cx="5015950" cy="569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8D138BD-48E7-4635-9AC6-FB773F18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702" y="905717"/>
            <a:ext cx="6790915" cy="36076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dirty="0" err="1">
                <a:solidFill>
                  <a:srgbClr val="121212"/>
                </a:solidFill>
                <a:effectLst/>
                <a:latin typeface="-apple-system"/>
              </a:rPr>
              <a:t>Reflexion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: Language Agents with </a:t>
            </a:r>
            <a:r>
              <a:rPr lang="en-US" altLang="zh-CN" sz="2400" b="1" i="0" dirty="0">
                <a:solidFill>
                  <a:schemeClr val="accent5"/>
                </a:solidFill>
                <a:effectLst/>
                <a:latin typeface="-apple-system"/>
              </a:rPr>
              <a:t>Verbal Reinforcement Learning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60CB38-EA66-498B-9760-42B4754E964B}"/>
              </a:ext>
            </a:extLst>
          </p:cNvPr>
          <p:cNvSpPr txBox="1"/>
          <p:nvPr/>
        </p:nvSpPr>
        <p:spPr>
          <a:xfrm>
            <a:off x="217627" y="6503477"/>
            <a:ext cx="10360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Shinn N,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Cassano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Labash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B, et al.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Reflexion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Language agents with verbal reinforcement learning[J].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arXiv:2303.11366, 2023, 14.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DDC437-E23C-43D6-8675-F7A554529FAA}"/>
              </a:ext>
            </a:extLst>
          </p:cNvPr>
          <p:cNvSpPr txBox="1"/>
          <p:nvPr/>
        </p:nvSpPr>
        <p:spPr>
          <a:xfrm>
            <a:off x="314962" y="995754"/>
            <a:ext cx="5781038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u="none" strike="noStrike" baseline="0" dirty="0">
                <a:latin typeface="NimbusRomNo9L-Medi"/>
              </a:rPr>
              <a:t>NIPS 2023 </a:t>
            </a:r>
          </a:p>
          <a:p>
            <a:r>
              <a:rPr lang="en-US" altLang="zh-CN" sz="2000" b="1" dirty="0">
                <a:latin typeface="NimbusRomNo9L-Medi"/>
              </a:rPr>
              <a:t>- </a:t>
            </a:r>
            <a:r>
              <a:rPr lang="en-US" altLang="zh-CN" sz="2000" b="1" i="0" u="none" strike="noStrike" baseline="0" dirty="0">
                <a:latin typeface="NimbusRomNo9L-Medi"/>
              </a:rPr>
              <a:t>General Agent</a:t>
            </a:r>
            <a:endParaRPr lang="en-US" altLang="zh-CN" sz="2000" i="0" u="none" strike="noStrike" baseline="0" dirty="0"/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dirty="0">
                <a:latin typeface="NimbusRomNo9L-Medi"/>
              </a:rPr>
              <a:t>Idea</a:t>
            </a:r>
            <a:r>
              <a:rPr lang="zh-CN" altLang="en-US" b="1" dirty="0">
                <a:latin typeface="NimbusRomNo9L-Medi"/>
              </a:rPr>
              <a:t>：在任务失败后利用 </a:t>
            </a:r>
            <a:r>
              <a:rPr lang="en-US" altLang="zh-CN" b="1" dirty="0">
                <a:latin typeface="NimbusRomNo9L-Medi"/>
              </a:rPr>
              <a:t>LLM </a:t>
            </a:r>
            <a:r>
              <a:rPr lang="zh-CN" altLang="en-US" b="1" dirty="0">
                <a:latin typeface="NimbusRomNo9L-Medi"/>
              </a:rPr>
              <a:t>总结原因并生成</a:t>
            </a:r>
            <a:endParaRPr lang="en-US" altLang="zh-CN" b="1" dirty="0">
              <a:latin typeface="NimbusRomNo9L-Medi"/>
            </a:endParaRPr>
          </a:p>
          <a:p>
            <a:r>
              <a:rPr lang="zh-CN" altLang="en-US" b="1" dirty="0">
                <a:latin typeface="NimbusRomNo9L-Medi"/>
              </a:rPr>
              <a:t>反思以提高下一次尝试的成功概率</a:t>
            </a:r>
            <a:endParaRPr lang="en-US" altLang="zh-CN" b="1" dirty="0">
              <a:latin typeface="NimbusRomNo9L-Medi"/>
            </a:endParaRPr>
          </a:p>
          <a:p>
            <a:endParaRPr lang="en-US" altLang="zh-CN" b="1" dirty="0">
              <a:latin typeface="NimbusRomNo9L-Medi"/>
            </a:endParaRPr>
          </a:p>
          <a:p>
            <a:r>
              <a:rPr lang="en-US" altLang="zh-CN" dirty="0">
                <a:latin typeface="NimbusRomNo9L-Medi"/>
              </a:rPr>
              <a:t>Actor (LLM Policy </a:t>
            </a:r>
            <a:r>
              <a:rPr lang="zh-CN" altLang="en-US" dirty="0">
                <a:latin typeface="NimbusRomNo9L-Medi"/>
              </a:rPr>
              <a:t>模型</a:t>
            </a:r>
            <a:r>
              <a:rPr lang="en-US" altLang="zh-CN" dirty="0">
                <a:latin typeface="NimbusRomNo9L-Medi"/>
              </a:rPr>
              <a:t>)</a:t>
            </a:r>
          </a:p>
          <a:p>
            <a:r>
              <a:rPr lang="zh-CN" altLang="en-US" dirty="0">
                <a:latin typeface="NimbusRomNo9L-Medi"/>
              </a:rPr>
              <a:t>与环境交互</a:t>
            </a:r>
            <a:r>
              <a:rPr lang="en-US" altLang="zh-CN" dirty="0">
                <a:latin typeface="NimbusRomNo9L-Medi"/>
              </a:rPr>
              <a:t>(</a:t>
            </a:r>
            <a:r>
              <a:rPr lang="zh-CN" altLang="en-US" dirty="0">
                <a:latin typeface="NimbusRomNo9L-Medi"/>
              </a:rPr>
              <a:t>用户的输入</a:t>
            </a:r>
            <a:r>
              <a:rPr lang="en-US" altLang="zh-CN" dirty="0">
                <a:latin typeface="NimbusRomNo9L-Medi"/>
              </a:rPr>
              <a:t>)</a:t>
            </a:r>
            <a:r>
              <a:rPr lang="zh-CN" altLang="en-US" dirty="0">
                <a:latin typeface="NimbusRomNo9L-Medi"/>
              </a:rPr>
              <a:t>，生成轨迹</a:t>
            </a:r>
            <a:r>
              <a:rPr lang="en-US" altLang="zh-CN" dirty="0">
                <a:latin typeface="NimbusRomNo9L-Medi"/>
              </a:rPr>
              <a:t>(trajectory)</a:t>
            </a:r>
          </a:p>
          <a:p>
            <a:endParaRPr lang="en-US" altLang="zh-CN" dirty="0">
              <a:latin typeface="NimbusRomNo9L-Medi"/>
            </a:endParaRPr>
          </a:p>
          <a:p>
            <a:r>
              <a:rPr lang="en-US" altLang="zh-CN" dirty="0">
                <a:latin typeface="NimbusRomNo9L-Medi"/>
              </a:rPr>
              <a:t>Evaluator (LLM)</a:t>
            </a:r>
          </a:p>
          <a:p>
            <a:r>
              <a:rPr lang="zh-CN" altLang="en-US" dirty="0">
                <a:latin typeface="NimbusRomNo9L-Medi"/>
              </a:rPr>
              <a:t>给轨迹打分，用一个标量记录</a:t>
            </a:r>
            <a:endParaRPr lang="en-US" altLang="zh-CN" dirty="0">
              <a:latin typeface="NimbusRomNo9L-Medi"/>
            </a:endParaRPr>
          </a:p>
          <a:p>
            <a:endParaRPr lang="en-US" altLang="zh-CN" dirty="0">
              <a:latin typeface="NimbusRomNo9L-Medi"/>
            </a:endParaRPr>
          </a:p>
          <a:p>
            <a:r>
              <a:rPr lang="en-US" altLang="zh-CN" dirty="0">
                <a:latin typeface="NimbusRomNo9L-Medi"/>
              </a:rPr>
              <a:t>Self-reflection (LLM)</a:t>
            </a:r>
          </a:p>
          <a:p>
            <a:r>
              <a:rPr lang="zh-CN" altLang="en-US" dirty="0">
                <a:latin typeface="NimbusRomNo9L-Medi"/>
              </a:rPr>
              <a:t>回忆之前的行动为什么失败，生成记忆存入</a:t>
            </a:r>
            <a:r>
              <a:rPr lang="en-US" altLang="zh-CN" dirty="0">
                <a:latin typeface="NimbusRomNo9L-Medi"/>
              </a:rPr>
              <a:t>Experience</a:t>
            </a:r>
          </a:p>
          <a:p>
            <a:endParaRPr lang="en-US" altLang="zh-CN" dirty="0">
              <a:latin typeface="NimbusRomNo9L-Medi"/>
            </a:endParaRPr>
          </a:p>
          <a:p>
            <a:r>
              <a:rPr lang="en-US" altLang="zh-CN" dirty="0">
                <a:latin typeface="NimbusRomNo9L-Medi"/>
              </a:rPr>
              <a:t>Experience</a:t>
            </a:r>
          </a:p>
          <a:p>
            <a:r>
              <a:rPr lang="zh-CN" altLang="en-US" dirty="0">
                <a:latin typeface="NimbusRomNo9L-Medi"/>
              </a:rPr>
              <a:t>存储了之前行动相关的记忆，在下一次</a:t>
            </a:r>
            <a:r>
              <a:rPr lang="en-US" altLang="zh-CN" dirty="0">
                <a:latin typeface="NimbusRomNo9L-Medi"/>
              </a:rPr>
              <a:t>Actor</a:t>
            </a:r>
            <a:r>
              <a:rPr lang="zh-CN" altLang="en-US" dirty="0">
                <a:latin typeface="NimbusRomNo9L-Medi"/>
              </a:rPr>
              <a:t>行动时抽取相关记忆辅助行动</a:t>
            </a:r>
            <a:endParaRPr lang="en-US" altLang="zh-CN" dirty="0">
              <a:latin typeface="NimbusRomNo9L-Medi"/>
            </a:endParaRPr>
          </a:p>
          <a:p>
            <a:endParaRPr lang="en-US" altLang="zh-CN" sz="2000" b="1" dirty="0">
              <a:latin typeface="NimbusRomNo9L-Medi"/>
            </a:endParaRPr>
          </a:p>
          <a:p>
            <a:endParaRPr lang="en-US" altLang="zh-CN" sz="2000" b="1" dirty="0">
              <a:latin typeface="NimbusRomNo9L-Medi"/>
            </a:endParaRP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316657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dirty="0" err="1">
                <a:solidFill>
                  <a:srgbClr val="121212"/>
                </a:solidFill>
                <a:effectLst/>
                <a:latin typeface="-apple-system"/>
              </a:rPr>
              <a:t>Reflexion</a:t>
            </a:r>
            <a:r>
              <a:rPr lang="en-US" altLang="zh-CN" sz="2400" b="1" i="0" dirty="0">
                <a:solidFill>
                  <a:srgbClr val="121212"/>
                </a:solidFill>
                <a:effectLst/>
                <a:latin typeface="-apple-system"/>
              </a:rPr>
              <a:t>: Language Agents with </a:t>
            </a:r>
            <a:r>
              <a:rPr lang="en-US" altLang="zh-CN" sz="2400" b="1" i="0" dirty="0">
                <a:solidFill>
                  <a:schemeClr val="accent5"/>
                </a:solidFill>
                <a:effectLst/>
                <a:latin typeface="-apple-system"/>
              </a:rPr>
              <a:t>Verbal Reinforcement Learning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60CB38-EA66-498B-9760-42B4754E964B}"/>
              </a:ext>
            </a:extLst>
          </p:cNvPr>
          <p:cNvSpPr txBox="1"/>
          <p:nvPr/>
        </p:nvSpPr>
        <p:spPr>
          <a:xfrm>
            <a:off x="217627" y="6503477"/>
            <a:ext cx="10360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Shinn N,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Cassano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Labash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B, et al.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Reflexion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Language agents with verbal reinforcement learning[J].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arXiv:2303.11366, 2023, 14.</a:t>
            </a:r>
            <a:endParaRPr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618B38-6099-4BBE-8D82-A553196BB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7" y="990682"/>
            <a:ext cx="11676982" cy="47656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57A7BF-3920-431B-A8A9-E600AB11E5D3}"/>
              </a:ext>
            </a:extLst>
          </p:cNvPr>
          <p:cNvSpPr txBox="1"/>
          <p:nvPr/>
        </p:nvSpPr>
        <p:spPr>
          <a:xfrm>
            <a:off x="314962" y="995754"/>
            <a:ext cx="5781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u="none" strike="noStrike" baseline="0" dirty="0">
                <a:latin typeface="NimbusRomNo9L-Medi"/>
              </a:rPr>
              <a:t>Examples</a:t>
            </a:r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65F7B6-B1F2-45E9-80C6-026E171923F8}"/>
              </a:ext>
            </a:extLst>
          </p:cNvPr>
          <p:cNvSpPr txBox="1"/>
          <p:nvPr/>
        </p:nvSpPr>
        <p:spPr>
          <a:xfrm>
            <a:off x="217627" y="6477997"/>
            <a:ext cx="10360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Shinn N,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Cassano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Labash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B, et al.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Reflexion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Language agents with verbal reinforcement learning[J].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arXiv:2303.11366, 2023, 14.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0689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Large Language Model Is Semi-Parametric Reinforcement Learning Agent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BE2F52-0EBE-45F0-881B-C35F6578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44790"/>
            <a:ext cx="5695406" cy="33431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6F749A-49E5-4F2B-85AF-C2EA68520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46" y="4202207"/>
            <a:ext cx="4957119" cy="20661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799350-B402-4953-A4E8-3A764E66EF24}"/>
              </a:ext>
            </a:extLst>
          </p:cNvPr>
          <p:cNvSpPr txBox="1"/>
          <p:nvPr/>
        </p:nvSpPr>
        <p:spPr>
          <a:xfrm>
            <a:off x="314962" y="995754"/>
            <a:ext cx="5781038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u="none" strike="noStrike" baseline="0" dirty="0">
                <a:latin typeface="NimbusRomNo9L-Medi"/>
              </a:rPr>
              <a:t>NIPS 2023 </a:t>
            </a:r>
          </a:p>
          <a:p>
            <a:r>
              <a:rPr lang="en-US" altLang="zh-CN" sz="2000" b="1" dirty="0">
                <a:latin typeface="NimbusRomNo9L-Medi"/>
              </a:rPr>
              <a:t>- </a:t>
            </a:r>
            <a:r>
              <a:rPr lang="en-US" altLang="zh-CN" sz="2000" b="1" i="0" u="none" strike="noStrike" baseline="0" dirty="0">
                <a:latin typeface="NimbusRomNo9L-Medi"/>
              </a:rPr>
              <a:t>General Agent</a:t>
            </a:r>
            <a:endParaRPr lang="en-US" altLang="zh-CN" sz="2000" i="0" u="none" strike="noStrike" baseline="0" dirty="0"/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dirty="0">
                <a:latin typeface="NimbusRomNo9L-Medi"/>
              </a:rPr>
              <a:t>Idea</a:t>
            </a:r>
            <a:r>
              <a:rPr lang="zh-CN" altLang="en-US" b="1" dirty="0">
                <a:latin typeface="NimbusRomNo9L-Medi"/>
              </a:rPr>
              <a:t>：</a:t>
            </a:r>
            <a:r>
              <a:rPr lang="en-US" altLang="zh-CN" b="1" dirty="0">
                <a:latin typeface="NimbusRomNo9L-Medi"/>
              </a:rPr>
              <a:t>Agent</a:t>
            </a:r>
            <a:r>
              <a:rPr lang="zh-CN" altLang="en-US" b="1" dirty="0">
                <a:latin typeface="NimbusRomNo9L-Medi"/>
              </a:rPr>
              <a:t>可以从全局记忆中获得新的见解</a:t>
            </a:r>
            <a:endParaRPr lang="en-US" altLang="zh-CN" b="1" dirty="0">
              <a:latin typeface="NimbusRomNo9L-Medi"/>
            </a:endParaRPr>
          </a:p>
          <a:p>
            <a:endParaRPr lang="en-US" altLang="zh-CN" b="1" dirty="0">
              <a:latin typeface="NimbusRomNo9L-Medi"/>
            </a:endParaRPr>
          </a:p>
          <a:p>
            <a:r>
              <a:rPr lang="en-US" altLang="zh-CN" b="1" dirty="0" err="1">
                <a:latin typeface="NimbusRomNo9L-Medi"/>
              </a:rPr>
              <a:t>Reflexion</a:t>
            </a:r>
            <a:r>
              <a:rPr lang="zh-CN" altLang="en-US" b="1" dirty="0">
                <a:latin typeface="NimbusRomNo9L-Medi"/>
              </a:rPr>
              <a:t>：</a:t>
            </a:r>
            <a:endParaRPr lang="en-US" altLang="zh-CN" b="1" dirty="0">
              <a:latin typeface="NimbusRomNo9L-Medi"/>
            </a:endParaRPr>
          </a:p>
          <a:p>
            <a:r>
              <a:rPr lang="zh-CN" altLang="en-US" dirty="0">
                <a:latin typeface="NimbusRomNo9L-Medi"/>
              </a:rPr>
              <a:t>为了完成某个特定任务，不断添加历史轨迹和反馈，直到完成</a:t>
            </a:r>
            <a:endParaRPr lang="en-US" altLang="zh-CN" dirty="0">
              <a:latin typeface="NimbusRomNo9L-Medi"/>
            </a:endParaRPr>
          </a:p>
          <a:p>
            <a:endParaRPr lang="en-US" altLang="zh-CN" dirty="0">
              <a:latin typeface="NimbusRomNo9L-Medi"/>
            </a:endParaRPr>
          </a:p>
          <a:p>
            <a:r>
              <a:rPr lang="en-US" altLang="zh-CN" b="1" dirty="0">
                <a:latin typeface="NimbusRomNo9L-Medi"/>
              </a:rPr>
              <a:t>RLEM:</a:t>
            </a:r>
          </a:p>
          <a:p>
            <a:r>
              <a:rPr lang="zh-CN" altLang="en-US" dirty="0">
                <a:latin typeface="NimbusRomNo9L-Medi"/>
              </a:rPr>
              <a:t>完成其他任务的经验也可以用于借鉴，在之后</a:t>
            </a:r>
            <a:r>
              <a:rPr lang="en-US" altLang="zh-CN" dirty="0">
                <a:latin typeface="NimbusRomNo9L-Medi"/>
              </a:rPr>
              <a:t>agent</a:t>
            </a:r>
            <a:r>
              <a:rPr lang="zh-CN" altLang="en-US" dirty="0">
                <a:latin typeface="NimbusRomNo9L-Medi"/>
              </a:rPr>
              <a:t>行动时，选取最相关的一些经验作为</a:t>
            </a:r>
            <a:r>
              <a:rPr lang="en-US" altLang="zh-CN" dirty="0">
                <a:latin typeface="NimbusRomNo9L-Medi"/>
              </a:rPr>
              <a:t>few-shot prompts</a:t>
            </a:r>
          </a:p>
          <a:p>
            <a:endParaRPr lang="en-US" altLang="zh-CN" sz="2000" b="1" dirty="0">
              <a:latin typeface="NimbusRomNo9L-Medi"/>
            </a:endParaRPr>
          </a:p>
          <a:p>
            <a:endParaRPr lang="en-US" altLang="zh-CN" sz="2000" b="1" dirty="0">
              <a:latin typeface="NimbusRomNo9L-Medi"/>
            </a:endParaRP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2667388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2" y="103004"/>
            <a:ext cx="9463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NimbusRomNo9L-Medi"/>
              </a:rPr>
              <a:t>Describe, Explain, Plan and Select: Interactive Planning with LLMs Enables Open-World Multi-Task Agents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3B62C6-5266-4E36-94F3-6A0CD512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118" y="1405158"/>
            <a:ext cx="6802517" cy="405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67EAA0-0B77-4ABA-8991-1EECE993F910}"/>
              </a:ext>
            </a:extLst>
          </p:cNvPr>
          <p:cNvSpPr txBox="1"/>
          <p:nvPr/>
        </p:nvSpPr>
        <p:spPr>
          <a:xfrm>
            <a:off x="314962" y="995754"/>
            <a:ext cx="5345609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u="none" strike="noStrike" baseline="0" dirty="0">
                <a:latin typeface="NimbusRomNo9L-Medi"/>
              </a:rPr>
              <a:t>NIPS 2023 </a:t>
            </a:r>
          </a:p>
          <a:p>
            <a:r>
              <a:rPr lang="en-US" altLang="zh-CN" sz="2000" b="1" dirty="0">
                <a:latin typeface="NimbusRomNo9L-Medi"/>
              </a:rPr>
              <a:t>- Domain</a:t>
            </a:r>
            <a:r>
              <a:rPr lang="en-US" altLang="zh-CN" sz="2000" b="1" i="0" u="none" strike="noStrike" baseline="0" dirty="0">
                <a:latin typeface="NimbusRomNo9L-Medi"/>
              </a:rPr>
              <a:t> Agent &amp; General Agent</a:t>
            </a:r>
            <a:endParaRPr lang="en-US" altLang="zh-CN" sz="2000" i="0" u="none" strike="noStrike" baseline="0" dirty="0"/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sz="2000" b="1" dirty="0">
                <a:solidFill>
                  <a:srgbClr val="101214"/>
                </a:solidFill>
                <a:latin typeface="PingFang SC"/>
              </a:rPr>
              <a:t>DEPS</a:t>
            </a: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Describe</a:t>
            </a:r>
            <a:r>
              <a:rPr lang="zh-CN" altLang="en-US" b="1" dirty="0">
                <a:solidFill>
                  <a:srgbClr val="101214"/>
                </a:solidFill>
                <a:latin typeface="PingFang SC"/>
              </a:rPr>
              <a:t>：</a:t>
            </a:r>
            <a:endParaRPr lang="en-US" altLang="zh-CN" b="1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LLM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对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Agent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所处的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Environment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进行翻译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Explain &amp; Plan</a:t>
            </a:r>
            <a:r>
              <a:rPr lang="zh-CN" altLang="en-US" b="1" i="0" dirty="0">
                <a:solidFill>
                  <a:srgbClr val="101214"/>
                </a:solidFill>
                <a:effectLst/>
                <a:latin typeface="PingFang SC"/>
              </a:rPr>
              <a:t>：</a:t>
            </a:r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LLM</a:t>
            </a:r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根据翻译而来的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Environment</a:t>
            </a:r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做出可解释的规划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Select</a:t>
            </a:r>
            <a:r>
              <a:rPr lang="zh-CN" altLang="en-US" b="1" dirty="0">
                <a:solidFill>
                  <a:srgbClr val="101214"/>
                </a:solidFill>
                <a:latin typeface="PingFang SC"/>
              </a:rPr>
              <a:t>：</a:t>
            </a:r>
            <a:endParaRPr lang="en-US" altLang="zh-CN" b="1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基于某种模型选择当前应完成的目标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(Goal)</a:t>
            </a: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本文中的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Selector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叫做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horizon-predictive selector</a:t>
            </a:r>
          </a:p>
          <a:p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Control</a:t>
            </a:r>
            <a:r>
              <a:rPr lang="zh-CN" altLang="en-US" b="1" dirty="0">
                <a:solidFill>
                  <a:srgbClr val="101214"/>
                </a:solidFill>
                <a:latin typeface="PingFang SC"/>
              </a:rPr>
              <a:t>：</a:t>
            </a:r>
            <a:endParaRPr lang="en-US" altLang="zh-CN" b="1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某种强化学习算法，基于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Goal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做出下一步抉择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endParaRPr lang="en-US" altLang="zh-CN" sz="2000" i="0" dirty="0">
              <a:solidFill>
                <a:srgbClr val="101214"/>
              </a:solidFill>
              <a:effectLst/>
              <a:latin typeface="PingFang SC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A800F1-9009-4FD2-A716-2EA972F0B910}"/>
              </a:ext>
            </a:extLst>
          </p:cNvPr>
          <p:cNvSpPr txBox="1"/>
          <p:nvPr/>
        </p:nvSpPr>
        <p:spPr>
          <a:xfrm>
            <a:off x="217627" y="6456226"/>
            <a:ext cx="12112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 Z, Cai S, Liu A, et al. Describe, explain, plan and select: Interactive planning with large language models enables open-world multi-task agents[J].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arXiv:2302.01560, 2023.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72889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2" y="103004"/>
            <a:ext cx="9463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NimbusRomNo9L-Medi"/>
              </a:rPr>
              <a:t>Describe, Explain, Plan and Select: Interactive Planning with LLMs Enables Open-World Multi-Task Agents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EA800F1-9009-4FD2-A716-2EA972F0B910}"/>
              </a:ext>
            </a:extLst>
          </p:cNvPr>
          <p:cNvSpPr txBox="1"/>
          <p:nvPr/>
        </p:nvSpPr>
        <p:spPr>
          <a:xfrm>
            <a:off x="217627" y="6470741"/>
            <a:ext cx="12112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 Z, Cai S, Liu A, et al. Describe, explain, plan and select: Interactive planning with large language models enables open-world multi-task agents[J].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arXiv:2302.01560, 2023.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E19B3A-2275-4D3A-BEBB-559C1300FA9B}"/>
              </a:ext>
            </a:extLst>
          </p:cNvPr>
          <p:cNvSpPr txBox="1"/>
          <p:nvPr/>
        </p:nvSpPr>
        <p:spPr>
          <a:xfrm>
            <a:off x="314962" y="995754"/>
            <a:ext cx="5781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u="none" strike="noStrike" baseline="0" dirty="0">
                <a:latin typeface="NimbusRomNo9L-Medi"/>
              </a:rPr>
              <a:t>Examples</a:t>
            </a:r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4C7971-7EF8-4CAD-8F58-22C4EA5B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080" y="1195809"/>
            <a:ext cx="8293352" cy="505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02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2" y="103004"/>
            <a:ext cx="10510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NimbusRomNo9L-Medi"/>
              </a:rPr>
              <a:t>Voyager: An Open-Ended Embodied Agent with Large Language Models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164362-32DF-48AE-ADB4-73A4543EE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4"/>
          <a:stretch/>
        </p:blipFill>
        <p:spPr>
          <a:xfrm>
            <a:off x="5225505" y="1304628"/>
            <a:ext cx="6930211" cy="38769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8B2D098-5D70-4181-82CD-B7D736C487DD}"/>
              </a:ext>
            </a:extLst>
          </p:cNvPr>
          <p:cNvSpPr txBox="1"/>
          <p:nvPr/>
        </p:nvSpPr>
        <p:spPr>
          <a:xfrm>
            <a:off x="217627" y="6470741"/>
            <a:ext cx="121122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 G,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Xie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Y, Jiang Y, et al. Voyager: An open-ended embodied agent with large language models[J].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arXiv:2305.16291, 2023.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1C1624-EE51-44AD-BB31-1C0F636107B8}"/>
              </a:ext>
            </a:extLst>
          </p:cNvPr>
          <p:cNvSpPr txBox="1"/>
          <p:nvPr/>
        </p:nvSpPr>
        <p:spPr>
          <a:xfrm>
            <a:off x="314962" y="995754"/>
            <a:ext cx="55633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101214"/>
                </a:solidFill>
                <a:effectLst/>
                <a:latin typeface="PingFang SC"/>
              </a:rPr>
              <a:t>Modules</a:t>
            </a:r>
          </a:p>
          <a:p>
            <a:endParaRPr lang="en-US" altLang="zh-CN" sz="2000" b="1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sz="2000" b="1" dirty="0">
                <a:latin typeface="NimbusRomNo9L-Medi"/>
              </a:rPr>
              <a:t>Domain</a:t>
            </a:r>
            <a:r>
              <a:rPr lang="en-US" altLang="zh-CN" sz="2000" b="1" i="0" u="none" strike="noStrike" baseline="0" dirty="0">
                <a:latin typeface="NimbusRomNo9L-Medi"/>
              </a:rPr>
              <a:t> Agent</a:t>
            </a:r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endParaRPr lang="en-US" altLang="zh-CN" sz="2000" b="1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Automatic Curriculum</a:t>
            </a: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定义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agent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的总体目标：尽可能探索环境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Iterative Prompting Mechanism</a:t>
            </a:r>
          </a:p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根据代码执行结果、环境反馈更新执行动作的代码</a:t>
            </a:r>
            <a:endParaRPr lang="en-US" altLang="zh-CN" b="0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Skill Library</a:t>
            </a:r>
          </a:p>
          <a:p>
            <a:r>
              <a:rPr lang="zh-CN" altLang="en-US" b="0" i="0" dirty="0">
                <a:solidFill>
                  <a:srgbClr val="101214"/>
                </a:solidFill>
                <a:effectLst/>
                <a:latin typeface="PingFang SC"/>
              </a:rPr>
              <a:t>将成功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执行的代码加到技能库当中</a:t>
            </a:r>
            <a:endParaRPr lang="en-US" altLang="zh-CN" b="0" i="0" dirty="0">
              <a:solidFill>
                <a:srgbClr val="101214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84834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103004"/>
            <a:ext cx="12102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121212"/>
                </a:solidFill>
                <a:latin typeface="-apple-system"/>
              </a:rPr>
              <a:t>CoTs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 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B56B5D-33C5-4327-9C7F-6F320D33C99E}"/>
              </a:ext>
            </a:extLst>
          </p:cNvPr>
          <p:cNvSpPr txBox="1"/>
          <p:nvPr/>
        </p:nvSpPr>
        <p:spPr>
          <a:xfrm>
            <a:off x="314963" y="995754"/>
            <a:ext cx="115286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NimbusRomNo9L-Medi"/>
              </a:rPr>
              <a:t>ICLR</a:t>
            </a:r>
            <a:r>
              <a:rPr lang="en-US" altLang="zh-CN" sz="2000" b="1" i="0" u="none" strike="noStrike" baseline="0" dirty="0">
                <a:latin typeface="NimbusRomNo9L-Medi"/>
              </a:rPr>
              <a:t> 2024 submission</a:t>
            </a:r>
          </a:p>
          <a:p>
            <a:r>
              <a:rPr lang="en-US" altLang="zh-CN" sz="2000" b="1" i="0" u="none" strike="noStrike" baseline="0" dirty="0">
                <a:latin typeface="NimbusRomNo9L-Medi"/>
              </a:rPr>
              <a:t> </a:t>
            </a:r>
            <a:r>
              <a:rPr lang="en-US" altLang="zh-CN" sz="2000" b="1" dirty="0">
                <a:latin typeface="NimbusRomNo9L-Medi"/>
              </a:rPr>
              <a:t>General Agent</a:t>
            </a:r>
          </a:p>
          <a:p>
            <a:endParaRPr lang="en-US" altLang="zh-CN" sz="2000" b="1" dirty="0">
              <a:latin typeface="NimbusRomNo9L-Medi"/>
            </a:endParaRPr>
          </a:p>
          <a:p>
            <a:pPr marL="342900" indent="-342900">
              <a:buFontTx/>
              <a:buChar char="-"/>
            </a:pPr>
            <a:r>
              <a:rPr lang="en-US" altLang="zh-CN" i="0" dirty="0">
                <a:solidFill>
                  <a:srgbClr val="000000"/>
                </a:solidFill>
                <a:effectLst/>
                <a:latin typeface="Lucida Grande"/>
              </a:rPr>
              <a:t>Think-on-Graph: Deep and Responsible Reasoning of Large Language Model on Knowledge Graph</a:t>
            </a:r>
          </a:p>
          <a:p>
            <a:pPr marL="800100" lvl="1" indent="-342900">
              <a:buFontTx/>
              <a:buChar char="-"/>
            </a:pPr>
            <a:r>
              <a:rPr lang="en-US" altLang="zh-CN" i="0" dirty="0" err="1">
                <a:solidFill>
                  <a:srgbClr val="000000"/>
                </a:solidFill>
                <a:effectLst/>
                <a:latin typeface="Lucida Grande"/>
              </a:rPr>
              <a:t>ToG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Lucida Grande"/>
              </a:rPr>
              <a:t>: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Lucida Grande"/>
              </a:rPr>
              <a:t>引入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Lucida Grande"/>
              </a:rPr>
              <a:t>KG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Lucida Grande"/>
              </a:rPr>
              <a:t>增强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Lucida Grande"/>
              </a:rPr>
              <a:t>reasoning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Lucida Grande"/>
              </a:rPr>
              <a:t>能力</a:t>
            </a:r>
            <a:endParaRPr lang="en-US" altLang="zh-CN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342900" indent="-342900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Thought </a:t>
            </a:r>
            <a:r>
              <a:rPr lang="en-US" altLang="zh-CN" dirty="0" err="1">
                <a:solidFill>
                  <a:srgbClr val="000000"/>
                </a:solidFill>
                <a:latin typeface="Lucida Grande"/>
              </a:rPr>
              <a:t>Propagation:An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 Analogical Approach to Complex Reasoning with Large Language Models</a:t>
            </a:r>
          </a:p>
          <a:p>
            <a:pPr marL="800100" lvl="1" indent="-342900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TP: 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引入思维传播机制，从类似的问题中学会如何解决新问题</a:t>
            </a:r>
            <a:endParaRPr lang="en-US" altLang="zh-CN" dirty="0">
              <a:solidFill>
                <a:srgbClr val="000000"/>
              </a:solidFill>
              <a:latin typeface="Lucida Grande"/>
            </a:endParaRPr>
          </a:p>
          <a:p>
            <a:pPr marL="342900" indent="-342900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Language Agent Tree Search Unifies Reasoning Acting and Planning in Language Models</a:t>
            </a:r>
          </a:p>
          <a:p>
            <a:pPr marL="800100" lvl="1" indent="-342900">
              <a:buFontTx/>
              <a:buChar char="-"/>
            </a:pP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LATS: 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引入足够多的类人思考机制，如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self-refine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memory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reasoning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planning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等</a:t>
            </a:r>
            <a:endParaRPr lang="en-US" altLang="zh-CN" dirty="0">
              <a:solidFill>
                <a:srgbClr val="000000"/>
              </a:solidFill>
              <a:latin typeface="Lucida Grande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21C3FE5-3944-4768-8F8E-68F70CF6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910" y="3673410"/>
            <a:ext cx="6843633" cy="274173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B433CCE-5797-4A4F-B0C5-15FA23C3A651}"/>
              </a:ext>
            </a:extLst>
          </p:cNvPr>
          <p:cNvSpPr txBox="1"/>
          <p:nvPr/>
        </p:nvSpPr>
        <p:spPr>
          <a:xfrm>
            <a:off x="217627" y="6470741"/>
            <a:ext cx="11974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 A, Yan K,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Shlapentokh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-Rothman M, et al. Language Agent Tree Search Unifies Reasoning Acting and Planning in Language Models[J].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arXiv:2310.04406, 2023.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3779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9D662C-63E2-444D-A620-082CB9E2E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7"/>
          <a:stretch/>
        </p:blipFill>
        <p:spPr>
          <a:xfrm>
            <a:off x="5406572" y="682216"/>
            <a:ext cx="6470466" cy="32715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121212"/>
                </a:solidFill>
                <a:latin typeface="-apple-system"/>
              </a:rPr>
              <a:t>AutoGen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: Enabling Next-Gen LLM Applications via Multi-Agent Conversation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B56B5D-33C5-4327-9C7F-6F320D33C99E}"/>
              </a:ext>
            </a:extLst>
          </p:cNvPr>
          <p:cNvSpPr txBox="1"/>
          <p:nvPr/>
        </p:nvSpPr>
        <p:spPr>
          <a:xfrm>
            <a:off x="314963" y="995754"/>
            <a:ext cx="46852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NimbusRomNo9L-Medi"/>
              </a:rPr>
              <a:t>ICLR</a:t>
            </a:r>
            <a:r>
              <a:rPr lang="en-US" altLang="zh-CN" sz="2000" b="1" i="0" u="none" strike="noStrike" baseline="0" dirty="0">
                <a:latin typeface="NimbusRomNo9L-Medi"/>
              </a:rPr>
              <a:t> 2024 submission</a:t>
            </a:r>
          </a:p>
          <a:p>
            <a:r>
              <a:rPr lang="en-US" altLang="zh-CN" sz="2000" b="1" i="0" u="none" strike="noStrike" baseline="0" dirty="0">
                <a:latin typeface="NimbusRomNo9L-Medi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NimbusRomNo9L-Medi"/>
              </a:rPr>
              <a:t>Domain Agent &amp; Tool Agent</a:t>
            </a:r>
          </a:p>
          <a:p>
            <a:pPr marL="342900" indent="-342900">
              <a:buFontTx/>
              <a:buChar char="-"/>
            </a:pPr>
            <a:endParaRPr lang="en-US" altLang="zh-CN" sz="2000" b="1" dirty="0">
              <a:solidFill>
                <a:srgbClr val="101214"/>
              </a:solidFill>
              <a:latin typeface="NimbusRomNo9L-Medi"/>
            </a:endParaRPr>
          </a:p>
          <a:p>
            <a:r>
              <a:rPr lang="en-US" altLang="zh-CN" dirty="0">
                <a:solidFill>
                  <a:srgbClr val="101214"/>
                </a:solidFill>
                <a:latin typeface="NimbusRomNo9L-Medi"/>
              </a:rPr>
              <a:t>Key</a:t>
            </a:r>
            <a:r>
              <a:rPr lang="zh-CN" altLang="en-US" dirty="0">
                <a:solidFill>
                  <a:srgbClr val="101214"/>
                </a:solidFill>
                <a:latin typeface="NimbusRomNo9L-Medi"/>
              </a:rPr>
              <a:t>：多智能体协作</a:t>
            </a:r>
            <a:r>
              <a:rPr lang="en-US" altLang="zh-CN" dirty="0">
                <a:solidFill>
                  <a:srgbClr val="101214"/>
                </a:solidFill>
                <a:latin typeface="NimbusRomNo9L-Medi"/>
              </a:rPr>
              <a:t>(</a:t>
            </a:r>
            <a:r>
              <a:rPr lang="en-US" altLang="zh-CN" i="0" u="none" strike="noStrike" baseline="0" dirty="0">
                <a:latin typeface="NimbusRomNo9L-ReguItal"/>
              </a:rPr>
              <a:t>multi-agent conversations</a:t>
            </a:r>
            <a:r>
              <a:rPr lang="en-US" altLang="zh-CN" dirty="0">
                <a:solidFill>
                  <a:srgbClr val="101214"/>
                </a:solidFill>
                <a:latin typeface="NimbusRomNo9L-Medi"/>
              </a:rPr>
              <a:t>)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endParaRPr lang="en-US" altLang="zh-CN" sz="2000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多智能体协作应用场景：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pPr marL="342900" indent="-342900">
              <a:buFontTx/>
              <a:buChar char="-"/>
            </a:pPr>
            <a:r>
              <a:rPr lang="zh-CN" altLang="en-US" sz="2000" i="0" dirty="0">
                <a:solidFill>
                  <a:srgbClr val="101214"/>
                </a:solidFill>
                <a:effectLst/>
                <a:latin typeface="PingFang SC"/>
              </a:rPr>
              <a:t>解决数学问题</a:t>
            </a:r>
            <a:endParaRPr lang="en-US" altLang="zh-CN" sz="200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342900" indent="-342900">
              <a:buFontTx/>
              <a:buChar char="-"/>
            </a:pPr>
            <a:r>
              <a:rPr lang="zh-CN" altLang="en-US" sz="2000" i="0" dirty="0">
                <a:solidFill>
                  <a:srgbClr val="101214"/>
                </a:solidFill>
                <a:effectLst/>
                <a:latin typeface="PingFang SC"/>
              </a:rPr>
              <a:t>多智能体协同编程</a:t>
            </a:r>
            <a:r>
              <a:rPr lang="en-US" altLang="zh-CN" sz="2000" i="0" dirty="0">
                <a:solidFill>
                  <a:srgbClr val="101214"/>
                </a:solidFill>
                <a:effectLst/>
                <a:latin typeface="PingFang SC"/>
              </a:rPr>
              <a:t>(</a:t>
            </a:r>
            <a:r>
              <a:rPr lang="zh-CN" altLang="en-US" sz="2000" i="0" dirty="0">
                <a:solidFill>
                  <a:srgbClr val="101214"/>
                </a:solidFill>
                <a:effectLst/>
                <a:latin typeface="PingFang SC"/>
              </a:rPr>
              <a:t>类</a:t>
            </a:r>
            <a:r>
              <a:rPr lang="en-US" altLang="zh-CN" sz="2000" i="0" dirty="0" err="1">
                <a:solidFill>
                  <a:srgbClr val="101214"/>
                </a:solidFill>
                <a:effectLst/>
                <a:latin typeface="PingFang SC"/>
              </a:rPr>
              <a:t>ChatDev</a:t>
            </a:r>
            <a:r>
              <a:rPr lang="en-US" altLang="zh-CN" sz="2000" i="0" dirty="0">
                <a:solidFill>
                  <a:srgbClr val="101214"/>
                </a:solidFill>
                <a:effectLst/>
                <a:latin typeface="PingFang SC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en-US" altLang="zh-CN" sz="2000" i="0" dirty="0">
                <a:solidFill>
                  <a:srgbClr val="101214"/>
                </a:solidFill>
                <a:effectLst/>
                <a:latin typeface="PingFang SC"/>
              </a:rPr>
              <a:t>Agent</a:t>
            </a:r>
            <a:r>
              <a:rPr lang="zh-CN" altLang="en-US" sz="2000" i="0" dirty="0">
                <a:solidFill>
                  <a:srgbClr val="101214"/>
                </a:solidFill>
                <a:effectLst/>
                <a:latin typeface="PingFang SC"/>
              </a:rPr>
              <a:t>组内交流</a:t>
            </a:r>
            <a:endParaRPr lang="en-US" altLang="zh-CN" sz="2000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342900" indent="-342900">
              <a:buFontTx/>
              <a:buChar char="-"/>
            </a:pPr>
            <a:r>
              <a:rPr lang="en-US" altLang="zh-CN" sz="2000" i="0" dirty="0">
                <a:solidFill>
                  <a:srgbClr val="101214"/>
                </a:solidFill>
                <a:effectLst/>
                <a:latin typeface="PingFang SC"/>
              </a:rPr>
              <a:t>“Conversational Chess”: </a:t>
            </a:r>
            <a:r>
              <a:rPr lang="zh-CN" altLang="en-US" sz="2000" i="0" dirty="0">
                <a:solidFill>
                  <a:srgbClr val="101214"/>
                </a:solidFill>
                <a:effectLst/>
                <a:latin typeface="PingFang SC"/>
              </a:rPr>
              <a:t>颅内象棋</a:t>
            </a:r>
            <a:endParaRPr lang="en-US" altLang="zh-CN" sz="2000" i="0" dirty="0">
              <a:solidFill>
                <a:srgbClr val="101214"/>
              </a:solidFill>
              <a:effectLst/>
              <a:latin typeface="PingFang SC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E714F2-1071-44C1-A8B3-5D8F9607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667" y="3046745"/>
            <a:ext cx="6718333" cy="36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3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121212"/>
                </a:solidFill>
                <a:latin typeface="-apple-system"/>
              </a:rPr>
              <a:t>目录</a:t>
            </a:r>
            <a:endParaRPr lang="en-US" altLang="zh-CN" sz="4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655E2B-690F-49AF-B1B5-15EE70E0CC79}"/>
              </a:ext>
            </a:extLst>
          </p:cNvPr>
          <p:cNvSpPr txBox="1"/>
          <p:nvPr/>
        </p:nvSpPr>
        <p:spPr>
          <a:xfrm>
            <a:off x="1316449" y="1307811"/>
            <a:ext cx="52739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ea1ChsPeriod"/>
            </a:pPr>
            <a:r>
              <a:rPr lang="en-US" altLang="zh-CN" sz="2400" b="1" dirty="0">
                <a:solidFill>
                  <a:srgbClr val="101214"/>
                </a:solidFill>
                <a:latin typeface="PingFang SC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PingFang SC"/>
              </a:rPr>
              <a:t>构造的分类</a:t>
            </a:r>
            <a:endParaRPr lang="en-US" altLang="zh-CN" sz="2400" b="1" dirty="0">
              <a:solidFill>
                <a:srgbClr val="101214"/>
              </a:solidFill>
              <a:latin typeface="PingFang SC"/>
            </a:endParaRPr>
          </a:p>
          <a:p>
            <a:pPr marL="342900" indent="-342900">
              <a:buAutoNum type="ea1ChsPeriod"/>
            </a:pPr>
            <a:endParaRPr lang="en-US" altLang="zh-CN" sz="2400" b="1" dirty="0">
              <a:solidFill>
                <a:srgbClr val="101214"/>
              </a:solidFill>
              <a:latin typeface="PingFang SC"/>
            </a:endParaRPr>
          </a:p>
          <a:p>
            <a:pPr marL="342900" indent="-342900">
              <a:buAutoNum type="ea1ChsPeriod"/>
            </a:pPr>
            <a:r>
              <a:rPr lang="en-US" altLang="zh-CN" sz="2400" b="1" i="0" dirty="0">
                <a:solidFill>
                  <a:srgbClr val="101214"/>
                </a:solidFill>
                <a:effectLst/>
                <a:latin typeface="PingFang SC"/>
              </a:rPr>
              <a:t>Agent</a:t>
            </a:r>
            <a:r>
              <a:rPr lang="zh-CN" altLang="en-US" sz="2400" b="1" i="0" dirty="0">
                <a:solidFill>
                  <a:srgbClr val="101214"/>
                </a:solidFill>
                <a:effectLst/>
                <a:latin typeface="PingFang SC"/>
              </a:rPr>
              <a:t>典型构造</a:t>
            </a:r>
            <a:endParaRPr lang="en-US" altLang="zh-CN" sz="2400" b="1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342900" indent="-342900">
              <a:buAutoNum type="ea1ChsPeriod"/>
            </a:pPr>
            <a:endParaRPr lang="en-US" altLang="zh-CN" sz="2400" b="1" dirty="0">
              <a:solidFill>
                <a:srgbClr val="101214"/>
              </a:solidFill>
              <a:latin typeface="PingFang SC"/>
            </a:endParaRPr>
          </a:p>
          <a:p>
            <a:pPr marL="342900" indent="-342900">
              <a:buAutoNum type="ea1ChsPeriod"/>
            </a:pPr>
            <a:r>
              <a:rPr lang="en-US" altLang="zh-CN" sz="2400" b="1" i="0" dirty="0">
                <a:solidFill>
                  <a:srgbClr val="101214"/>
                </a:solidFill>
                <a:effectLst/>
                <a:latin typeface="PingFang SC"/>
              </a:rPr>
              <a:t>Agent</a:t>
            </a:r>
            <a:r>
              <a:rPr lang="zh-CN" altLang="en-US" sz="2400" b="1" i="0" dirty="0">
                <a:solidFill>
                  <a:srgbClr val="101214"/>
                </a:solidFill>
                <a:effectLst/>
                <a:latin typeface="PingFang SC"/>
              </a:rPr>
              <a:t>构造研究进展</a:t>
            </a:r>
            <a:endParaRPr lang="en-US" altLang="zh-CN" sz="2400" b="1" i="0" dirty="0">
              <a:solidFill>
                <a:srgbClr val="101214"/>
              </a:solidFill>
              <a:effectLst/>
              <a:latin typeface="PingFang SC"/>
            </a:endParaRPr>
          </a:p>
          <a:p>
            <a:pPr marL="342900" indent="-342900">
              <a:buAutoNum type="ea1ChsPeriod"/>
            </a:pPr>
            <a:endParaRPr lang="en-US" altLang="zh-CN" sz="2400" b="1" dirty="0">
              <a:solidFill>
                <a:srgbClr val="101214"/>
              </a:solidFill>
              <a:latin typeface="PingFang SC"/>
            </a:endParaRPr>
          </a:p>
          <a:p>
            <a:pPr marL="342900" indent="-342900">
              <a:buAutoNum type="ea1ChsPeriod"/>
            </a:pPr>
            <a:r>
              <a:rPr lang="zh-CN" altLang="en-US" sz="2400" b="1" i="0" dirty="0">
                <a:solidFill>
                  <a:srgbClr val="101214"/>
                </a:solidFill>
                <a:effectLst/>
                <a:latin typeface="PingFang SC"/>
              </a:rPr>
              <a:t>总结</a:t>
            </a:r>
            <a:endParaRPr lang="en-US" altLang="zh-CN" sz="2400" b="1" dirty="0">
              <a:solidFill>
                <a:srgbClr val="101214"/>
              </a:solidFill>
              <a:latin typeface="PingFang SC"/>
            </a:endParaRPr>
          </a:p>
          <a:p>
            <a:pPr marL="342900" indent="-342900">
              <a:buAutoNum type="ea1ChsPeriod"/>
            </a:pPr>
            <a:endParaRPr lang="en-US" altLang="zh-CN" sz="2400" b="1" i="0" dirty="0">
              <a:solidFill>
                <a:srgbClr val="101214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2528122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Chain-of-Experts When LLMs Meet Complex Operations Research Problems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B56B5D-33C5-4327-9C7F-6F320D33C99E}"/>
              </a:ext>
            </a:extLst>
          </p:cNvPr>
          <p:cNvSpPr txBox="1"/>
          <p:nvPr/>
        </p:nvSpPr>
        <p:spPr>
          <a:xfrm>
            <a:off x="314963" y="995754"/>
            <a:ext cx="5280294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NimbusRomNo9L-Medi"/>
              </a:rPr>
              <a:t>ICLR</a:t>
            </a:r>
            <a:r>
              <a:rPr lang="en-US" altLang="zh-CN" sz="2000" b="1" i="0" u="none" strike="noStrike" baseline="0" dirty="0">
                <a:latin typeface="NimbusRomNo9L-Medi"/>
              </a:rPr>
              <a:t> 2024 submission</a:t>
            </a:r>
          </a:p>
          <a:p>
            <a:r>
              <a:rPr lang="en-US" altLang="zh-CN" sz="2000" b="1" i="0" u="none" strike="noStrike" baseline="0" dirty="0">
                <a:latin typeface="NimbusRomNo9L-Medi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NimbusRomNo9L-Medi"/>
              </a:rPr>
              <a:t>Domain Agent &amp; Tool Agent</a:t>
            </a:r>
          </a:p>
          <a:p>
            <a:pPr marL="342900" indent="-342900">
              <a:buFontTx/>
              <a:buChar char="-"/>
            </a:pPr>
            <a:endParaRPr lang="en-US" altLang="zh-CN" dirty="0">
              <a:latin typeface="NimbusRomNo9L-Medi"/>
            </a:endParaRPr>
          </a:p>
          <a:p>
            <a:r>
              <a:rPr lang="zh-CN" altLang="en-US" dirty="0">
                <a:latin typeface="NimbusRomNo9L-Medi"/>
              </a:rPr>
              <a:t>贡献</a:t>
            </a:r>
            <a:endParaRPr lang="en-US" altLang="zh-CN" dirty="0">
              <a:latin typeface="NimbusRomNo9L-Medi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NimbusRomNo9L-Medi"/>
              </a:rPr>
              <a:t>构造了新的更复杂的</a:t>
            </a:r>
            <a:r>
              <a:rPr lang="en-US" altLang="zh-CN" dirty="0">
                <a:latin typeface="NimbusRomNo9L-Medi"/>
              </a:rPr>
              <a:t>OR</a:t>
            </a:r>
            <a:r>
              <a:rPr lang="zh-CN" altLang="en-US" dirty="0">
                <a:latin typeface="NimbusRomNo9L-Medi"/>
              </a:rPr>
              <a:t>问题数据集</a:t>
            </a:r>
            <a:endParaRPr lang="en-US" altLang="zh-CN" dirty="0">
              <a:latin typeface="NimbusRomNo9L-Medi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NimbusRomNo9L-Medi"/>
              </a:rPr>
              <a:t>定义了新的</a:t>
            </a:r>
            <a:r>
              <a:rPr lang="en-US" altLang="zh-CN" dirty="0">
                <a:latin typeface="NimbusRomNo9L-Medi"/>
              </a:rPr>
              <a:t>agent</a:t>
            </a:r>
            <a:r>
              <a:rPr lang="zh-CN" altLang="en-US" dirty="0">
                <a:latin typeface="NimbusRomNo9L-Medi"/>
              </a:rPr>
              <a:t>的协作范式</a:t>
            </a:r>
            <a:r>
              <a:rPr lang="en-US" altLang="zh-CN" dirty="0">
                <a:latin typeface="NimbusRomNo9L-Medi"/>
              </a:rPr>
              <a:t>(</a:t>
            </a:r>
            <a:r>
              <a:rPr lang="en-US" altLang="zh-CN" dirty="0" err="1">
                <a:latin typeface="NimbusRomNo9L-Medi"/>
              </a:rPr>
              <a:t>CoE</a:t>
            </a:r>
            <a:r>
              <a:rPr lang="en-US" altLang="zh-CN" dirty="0">
                <a:latin typeface="NimbusRomNo9L-Medi"/>
              </a:rPr>
              <a:t>,</a:t>
            </a:r>
            <a:r>
              <a:rPr lang="zh-CN" altLang="en-US" dirty="0">
                <a:latin typeface="NimbusRomNo9L-Medi"/>
              </a:rPr>
              <a:t> 类似</a:t>
            </a:r>
            <a:r>
              <a:rPr lang="en-US" altLang="zh-CN" dirty="0" err="1">
                <a:latin typeface="NimbusRomNo9L-Medi"/>
              </a:rPr>
              <a:t>ChatDev</a:t>
            </a:r>
            <a:r>
              <a:rPr lang="en-US" altLang="zh-CN" dirty="0">
                <a:latin typeface="NimbusRomNo9L-Medi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zh-CN" dirty="0">
              <a:latin typeface="NimbusRomNo9L-Medi"/>
            </a:endParaRPr>
          </a:p>
          <a:p>
            <a:pPr marL="285750" indent="-285750">
              <a:buFontTx/>
              <a:buChar char="-"/>
            </a:pPr>
            <a:endParaRPr lang="en-US" altLang="zh-CN" dirty="0">
              <a:latin typeface="NimbusRomNo9L-Medi"/>
            </a:endParaRPr>
          </a:p>
          <a:p>
            <a:r>
              <a:rPr lang="en-US" altLang="zh-CN" dirty="0">
                <a:latin typeface="NimbusRomNo9L-Medi"/>
              </a:rPr>
              <a:t>Agent</a:t>
            </a:r>
            <a:r>
              <a:rPr lang="zh-CN" altLang="en-US" dirty="0">
                <a:latin typeface="NimbusRomNo9L-Medi"/>
              </a:rPr>
              <a:t>组成：</a:t>
            </a:r>
            <a:endParaRPr lang="en-US" altLang="zh-CN" dirty="0">
              <a:latin typeface="NimbusRomNo9L-Medi"/>
            </a:endParaRPr>
          </a:p>
          <a:p>
            <a:r>
              <a:rPr lang="en-US" altLang="zh-CN" dirty="0">
                <a:latin typeface="NimbusRomNo9L-Medi"/>
              </a:rPr>
              <a:t>Conductor</a:t>
            </a:r>
            <a:r>
              <a:rPr lang="zh-CN" altLang="en-US" dirty="0">
                <a:latin typeface="NimbusRomNo9L-Medi"/>
              </a:rPr>
              <a:t>：协调</a:t>
            </a:r>
            <a:r>
              <a:rPr lang="en-US" altLang="zh-CN" dirty="0">
                <a:latin typeface="NimbusRomNo9L-Medi"/>
              </a:rPr>
              <a:t>Agent</a:t>
            </a:r>
            <a:r>
              <a:rPr lang="zh-CN" altLang="en-US" dirty="0">
                <a:latin typeface="NimbusRomNo9L-Medi"/>
              </a:rPr>
              <a:t>的人员分配</a:t>
            </a:r>
            <a:endParaRPr lang="en-US" altLang="zh-CN" dirty="0">
              <a:latin typeface="NimbusRomNo9L-Medi"/>
            </a:endParaRPr>
          </a:p>
          <a:p>
            <a:r>
              <a:rPr lang="en-US" altLang="zh-CN" dirty="0">
                <a:latin typeface="NimbusRomNo9L-Medi"/>
              </a:rPr>
              <a:t>Interpreter</a:t>
            </a:r>
            <a:r>
              <a:rPr lang="zh-CN" altLang="en-US" dirty="0">
                <a:latin typeface="NimbusRomNo9L-Medi"/>
              </a:rPr>
              <a:t>：翻译专业术语</a:t>
            </a:r>
            <a:endParaRPr lang="en-US" altLang="zh-CN" dirty="0">
              <a:latin typeface="NimbusRomNo9L-Medi"/>
            </a:endParaRPr>
          </a:p>
          <a:p>
            <a:r>
              <a:rPr lang="en-US" altLang="zh-CN" dirty="0">
                <a:latin typeface="NimbusRomNo9L-Medi"/>
              </a:rPr>
              <a:t>Modeling Expert</a:t>
            </a:r>
            <a:r>
              <a:rPr lang="zh-CN" altLang="en-US" dirty="0">
                <a:latin typeface="NimbusRomNo9L-Medi"/>
              </a:rPr>
              <a:t>：对问题进行建模</a:t>
            </a:r>
            <a:endParaRPr lang="en-US" altLang="zh-CN" dirty="0">
              <a:latin typeface="NimbusRomNo9L-Medi"/>
            </a:endParaRPr>
          </a:p>
          <a:p>
            <a:r>
              <a:rPr lang="en-US" altLang="zh-CN" dirty="0">
                <a:latin typeface="NimbusRomNo9L-Medi"/>
              </a:rPr>
              <a:t>Programmer</a:t>
            </a:r>
            <a:r>
              <a:rPr lang="zh-CN" altLang="en-US" dirty="0">
                <a:latin typeface="NimbusRomNo9L-Medi"/>
              </a:rPr>
              <a:t>：对问题进行编程</a:t>
            </a:r>
            <a:endParaRPr lang="en-US" altLang="zh-CN" dirty="0">
              <a:latin typeface="NimbusRomNo9L-Medi"/>
            </a:endParaRPr>
          </a:p>
          <a:p>
            <a:r>
              <a:rPr lang="en-US" altLang="zh-CN" dirty="0">
                <a:latin typeface="NimbusRomNo9L-Medi"/>
              </a:rPr>
              <a:t>Evaluator</a:t>
            </a:r>
            <a:r>
              <a:rPr lang="zh-CN" altLang="en-US" dirty="0">
                <a:latin typeface="NimbusRomNo9L-Medi"/>
              </a:rPr>
              <a:t>：评估问题结果</a:t>
            </a:r>
            <a:endParaRPr lang="en-US" altLang="zh-CN" dirty="0">
              <a:latin typeface="NimbusRomNo9L-Medi"/>
            </a:endParaRPr>
          </a:p>
          <a:p>
            <a:endParaRPr lang="en-US" altLang="zh-CN" dirty="0">
              <a:latin typeface="NimbusRomNo9L-Medi"/>
            </a:endParaRPr>
          </a:p>
          <a:p>
            <a:pPr marL="285750" indent="-285750">
              <a:buFontTx/>
              <a:buChar char="-"/>
            </a:pPr>
            <a:endParaRPr lang="en-US" altLang="zh-CN" dirty="0">
              <a:latin typeface="NimbusRomNo9L-Medi"/>
            </a:endParaRPr>
          </a:p>
          <a:p>
            <a:pPr marL="285750" indent="-285750">
              <a:buFontTx/>
              <a:buChar char="-"/>
            </a:pPr>
            <a:endParaRPr lang="en-US" altLang="zh-CN" dirty="0">
              <a:latin typeface="NimbusRomNo9L-Med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0E85F0-3CC2-499C-A5A5-B835BABA9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921" y="564669"/>
            <a:ext cx="6367437" cy="37824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B83E6E-3DDD-450F-95E4-714C26864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021" y="3699523"/>
            <a:ext cx="8163979" cy="305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39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103004"/>
            <a:ext cx="12102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Asking Before Acting Gather Information in Embodied Decision-Making with Language Models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B56B5D-33C5-4327-9C7F-6F320D33C99E}"/>
              </a:ext>
            </a:extLst>
          </p:cNvPr>
          <p:cNvSpPr txBox="1"/>
          <p:nvPr/>
        </p:nvSpPr>
        <p:spPr>
          <a:xfrm>
            <a:off x="314963" y="995754"/>
            <a:ext cx="4315094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NimbusRomNo9L-Medi"/>
              </a:rPr>
              <a:t>ICLR</a:t>
            </a:r>
            <a:r>
              <a:rPr lang="en-US" altLang="zh-CN" sz="2000" b="1" i="0" u="none" strike="noStrike" baseline="0" dirty="0">
                <a:latin typeface="NimbusRomNo9L-Medi"/>
              </a:rPr>
              <a:t> 2024 submission</a:t>
            </a:r>
          </a:p>
          <a:p>
            <a:r>
              <a:rPr lang="en-US" altLang="zh-CN" sz="2000" b="1" i="0" u="none" strike="noStrike" baseline="0" dirty="0">
                <a:latin typeface="NimbusRomNo9L-Medi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NimbusRomNo9L-Medi"/>
              </a:rPr>
              <a:t>General Agent</a:t>
            </a:r>
          </a:p>
          <a:p>
            <a:endParaRPr lang="en-US" altLang="zh-CN" dirty="0">
              <a:latin typeface="NimbusRomNo9L-Medi"/>
            </a:endParaRPr>
          </a:p>
          <a:p>
            <a:r>
              <a:rPr lang="en-US" altLang="zh-CN" b="1" dirty="0">
                <a:latin typeface="NimbusRomNo9L-Medi"/>
              </a:rPr>
              <a:t>Asking Before Acting (ABA)</a:t>
            </a:r>
          </a:p>
          <a:p>
            <a:r>
              <a:rPr lang="zh-CN" altLang="en-US" b="1" dirty="0">
                <a:latin typeface="NimbusRomNo9L-Medi"/>
              </a:rPr>
              <a:t>直觉：</a:t>
            </a:r>
            <a:endParaRPr lang="en-US" altLang="zh-CN" b="1" dirty="0">
              <a:latin typeface="NimbusRomNo9L-Medi"/>
            </a:endParaRPr>
          </a:p>
          <a:p>
            <a:r>
              <a:rPr lang="zh-CN" altLang="en-US" dirty="0">
                <a:latin typeface="NimbusRomNo9L-Medi"/>
              </a:rPr>
              <a:t>人类需要从问题反馈中改进自己的行为</a:t>
            </a:r>
            <a:endParaRPr lang="en-US" altLang="zh-CN" dirty="0">
              <a:latin typeface="NimbusRomNo9L-Medi"/>
            </a:endParaRPr>
          </a:p>
          <a:p>
            <a:pPr marL="285750" indent="-285750">
              <a:buFontTx/>
              <a:buChar char="-"/>
            </a:pPr>
            <a:endParaRPr lang="en-US" altLang="zh-CN" dirty="0">
              <a:latin typeface="NimbusRomNo9L-Medi"/>
            </a:endParaRPr>
          </a:p>
          <a:p>
            <a:r>
              <a:rPr lang="en-US" altLang="zh-CN" b="1" dirty="0">
                <a:latin typeface="NimbusRomNo9L-Medi"/>
              </a:rPr>
              <a:t>Agent</a:t>
            </a:r>
            <a:r>
              <a:rPr lang="zh-CN" altLang="en-US" b="1" dirty="0">
                <a:latin typeface="NimbusRomNo9L-Medi"/>
              </a:rPr>
              <a:t>构造：</a:t>
            </a:r>
            <a:endParaRPr lang="en-US" altLang="zh-CN" b="1" dirty="0">
              <a:latin typeface="NimbusRomNo9L-Medi"/>
            </a:endParaRPr>
          </a:p>
          <a:p>
            <a:r>
              <a:rPr lang="zh-CN" altLang="en-US" dirty="0">
                <a:latin typeface="NimbusRomNo9L-Medi"/>
              </a:rPr>
              <a:t>每次产生疑问，则进行提问，由</a:t>
            </a:r>
            <a:r>
              <a:rPr lang="en-US" altLang="zh-CN" dirty="0">
                <a:latin typeface="NimbusRomNo9L-Medi"/>
              </a:rPr>
              <a:t>Human Model</a:t>
            </a:r>
            <a:r>
              <a:rPr lang="zh-CN" altLang="en-US" dirty="0">
                <a:latin typeface="NimbusRomNo9L-Medi"/>
              </a:rPr>
              <a:t>进行回答疑问，并根据回答反馈改进自己的行为</a:t>
            </a:r>
            <a:endParaRPr lang="en-US" altLang="zh-CN" dirty="0">
              <a:latin typeface="NimbusRomNo9L-Medi"/>
            </a:endParaRPr>
          </a:p>
          <a:p>
            <a:endParaRPr lang="en-US" altLang="zh-CN" dirty="0">
              <a:latin typeface="NimbusRomNo9L-Medi"/>
            </a:endParaRPr>
          </a:p>
          <a:p>
            <a:r>
              <a:rPr lang="en-US" altLang="zh-CN" dirty="0">
                <a:latin typeface="NimbusRomNo9L-Medi"/>
              </a:rPr>
              <a:t>Human Model</a:t>
            </a:r>
            <a:r>
              <a:rPr lang="zh-CN" altLang="en-US" dirty="0">
                <a:latin typeface="NimbusRomNo9L-Medi"/>
              </a:rPr>
              <a:t>：</a:t>
            </a:r>
            <a:endParaRPr lang="en-US" altLang="zh-CN" dirty="0">
              <a:latin typeface="NimbusRomNo9L-Medi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NimbusRomNo9L-Medi"/>
              </a:rPr>
              <a:t>另外的</a:t>
            </a:r>
            <a:r>
              <a:rPr lang="en-US" altLang="zh-CN" dirty="0">
                <a:latin typeface="NimbusRomNo9L-Medi"/>
              </a:rPr>
              <a:t>LLM</a:t>
            </a: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NimbusRomNo9L-Medi"/>
              </a:rPr>
              <a:t>真人</a:t>
            </a:r>
            <a:endParaRPr lang="en-US" altLang="zh-CN" dirty="0">
              <a:latin typeface="NimbusRomNo9L-Medi"/>
            </a:endParaRPr>
          </a:p>
          <a:p>
            <a:pPr marL="285750" indent="-285750">
              <a:buFontTx/>
              <a:buChar char="-"/>
            </a:pPr>
            <a:endParaRPr lang="en-US" altLang="zh-CN" dirty="0">
              <a:latin typeface="NimbusRomNo9L-Medi"/>
            </a:endParaRPr>
          </a:p>
          <a:p>
            <a:pPr marL="285750" indent="-285750">
              <a:buFontTx/>
              <a:buChar char="-"/>
            </a:pPr>
            <a:endParaRPr lang="en-US" altLang="zh-CN" dirty="0">
              <a:latin typeface="NimbusRomNo9L-Medi"/>
            </a:endParaRPr>
          </a:p>
          <a:p>
            <a:r>
              <a:rPr lang="zh-CN" altLang="en-US" b="1" dirty="0">
                <a:latin typeface="NimbusRomNo9L-Medi"/>
              </a:rPr>
              <a:t>自我</a:t>
            </a:r>
            <a:r>
              <a:rPr lang="en-US" altLang="zh-CN" b="1" dirty="0">
                <a:latin typeface="NimbusRomNo9L-Medi"/>
              </a:rPr>
              <a:t>reasoning -&gt; </a:t>
            </a:r>
            <a:r>
              <a:rPr lang="zh-CN" altLang="en-US" b="1" dirty="0">
                <a:latin typeface="NimbusRomNo9L-Medi"/>
              </a:rPr>
              <a:t>寻求他人帮助</a:t>
            </a:r>
            <a:endParaRPr lang="en-US" altLang="zh-CN" b="1" dirty="0">
              <a:latin typeface="NimbusRomNo9L-Med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676172-FCA5-484C-8491-2ABE9D2D3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45"/>
          <a:stretch/>
        </p:blipFill>
        <p:spPr>
          <a:xfrm>
            <a:off x="4595433" y="1124857"/>
            <a:ext cx="7596567" cy="419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13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103004"/>
            <a:ext cx="109771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Plug-and-Play Policy Planner for Large Language Model Powered Dialogue Agents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B56B5D-33C5-4327-9C7F-6F320D33C99E}"/>
              </a:ext>
            </a:extLst>
          </p:cNvPr>
          <p:cNvSpPr txBox="1"/>
          <p:nvPr/>
        </p:nvSpPr>
        <p:spPr>
          <a:xfrm>
            <a:off x="314962" y="995754"/>
            <a:ext cx="7921895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NimbusRomNo9L-Medi"/>
              </a:rPr>
              <a:t>ICLR</a:t>
            </a:r>
            <a:r>
              <a:rPr lang="en-US" altLang="zh-CN" sz="2000" b="1" i="0" u="none" strike="noStrike" baseline="0" dirty="0">
                <a:latin typeface="NimbusRomNo9L-Medi"/>
              </a:rPr>
              <a:t> 2024 submission</a:t>
            </a:r>
          </a:p>
          <a:p>
            <a:r>
              <a:rPr lang="en-US" altLang="zh-CN" sz="2000" b="1" i="0" u="none" strike="noStrike" baseline="0" dirty="0">
                <a:latin typeface="NimbusRomNo9L-Medi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zh-CN" sz="2000" b="1" dirty="0">
                <a:latin typeface="NimbusRomNo9L-Medi"/>
              </a:rPr>
              <a:t>Domain Agent (Dialogue Agent)</a:t>
            </a: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NimbusRomNo9L-Medi"/>
            </a:endParaRPr>
          </a:p>
          <a:p>
            <a:r>
              <a:rPr lang="en-US" altLang="zh-CN" sz="2000" b="1" dirty="0">
                <a:latin typeface="NimbusRomNo9L-Medi"/>
              </a:rPr>
              <a:t>PPDPP</a:t>
            </a:r>
          </a:p>
          <a:p>
            <a:pPr marL="342900" indent="-342900">
              <a:buFontTx/>
              <a:buChar char="-"/>
            </a:pPr>
            <a:endParaRPr lang="en-US" altLang="zh-CN" sz="2000" b="1" dirty="0">
              <a:latin typeface="NimbusRomNo9L-Medi"/>
            </a:endParaRPr>
          </a:p>
          <a:p>
            <a:r>
              <a:rPr lang="en-US" altLang="zh-CN" b="1" dirty="0">
                <a:latin typeface="NimbusRomNo9L-Medi"/>
              </a:rPr>
              <a:t>Dialog Example</a:t>
            </a:r>
            <a:r>
              <a:rPr lang="zh-CN" altLang="en-US" b="1" dirty="0">
                <a:latin typeface="NimbusRomNo9L-Medi"/>
              </a:rPr>
              <a:t>：</a:t>
            </a:r>
            <a:r>
              <a:rPr lang="zh-CN" altLang="en-US" dirty="0">
                <a:latin typeface="NimbusRomNo9L-Medi"/>
              </a:rPr>
              <a:t>在谈判对话中，买方寻求获得一个更有利的价格，而卖方努力获得一个更高的价格</a:t>
            </a:r>
            <a:endParaRPr lang="en-US" altLang="zh-CN" dirty="0">
              <a:latin typeface="NimbusRomNo9L-Medi"/>
            </a:endParaRPr>
          </a:p>
          <a:p>
            <a:endParaRPr lang="en-US" altLang="zh-CN" sz="2000" b="1" dirty="0">
              <a:latin typeface="NimbusRomNo9L-Medi"/>
            </a:endParaRPr>
          </a:p>
          <a:p>
            <a:r>
              <a:rPr lang="zh-CN" altLang="en-US" b="1" dirty="0">
                <a:latin typeface="NimbusRomNo9L-Medi"/>
              </a:rPr>
              <a:t>目标：</a:t>
            </a:r>
            <a:endParaRPr lang="en-US" altLang="zh-CN" b="1" dirty="0">
              <a:latin typeface="NimbusRomNo9L-Medi"/>
            </a:endParaRPr>
          </a:p>
          <a:p>
            <a:r>
              <a:rPr lang="zh-CN" altLang="en-US" dirty="0">
                <a:latin typeface="NimbusRomNo9L-Medi"/>
              </a:rPr>
              <a:t>训练一个对话策略家，辅助</a:t>
            </a:r>
            <a:r>
              <a:rPr lang="en-US" altLang="zh-CN" dirty="0">
                <a:latin typeface="NimbusRomNo9L-Medi"/>
              </a:rPr>
              <a:t>Dialog LLM</a:t>
            </a:r>
            <a:r>
              <a:rPr lang="zh-CN" altLang="en-US" dirty="0">
                <a:latin typeface="NimbusRomNo9L-Medi"/>
              </a:rPr>
              <a:t>进行对话</a:t>
            </a:r>
            <a:endParaRPr lang="en-US" altLang="zh-CN" dirty="0">
              <a:latin typeface="NimbusRomNo9L-Medi"/>
            </a:endParaRPr>
          </a:p>
          <a:p>
            <a:pPr marL="342900" indent="-342900">
              <a:buFontTx/>
              <a:buChar char="-"/>
            </a:pPr>
            <a:endParaRPr lang="en-US" altLang="zh-CN" b="1" dirty="0">
              <a:latin typeface="NimbusRomNo9L-Medi"/>
            </a:endParaRPr>
          </a:p>
          <a:p>
            <a:r>
              <a:rPr lang="en-US" altLang="zh-CN" b="1" dirty="0">
                <a:latin typeface="NimbusRomNo9L-Medi"/>
              </a:rPr>
              <a:t>Agent</a:t>
            </a:r>
            <a:r>
              <a:rPr lang="zh-CN" altLang="en-US" b="1" dirty="0">
                <a:latin typeface="NimbusRomNo9L-Medi"/>
              </a:rPr>
              <a:t>构造：</a:t>
            </a:r>
            <a:endParaRPr lang="en-US" altLang="zh-CN" b="1" dirty="0">
              <a:latin typeface="NimbusRomNo9L-Medi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NimbusRomNo9L-Medi"/>
              </a:rPr>
              <a:t>可训练的</a:t>
            </a:r>
            <a:r>
              <a:rPr lang="en-US" altLang="zh-CN" dirty="0">
                <a:latin typeface="NimbusRomNo9L-Medi"/>
              </a:rPr>
              <a:t>PPDPP(</a:t>
            </a:r>
            <a:r>
              <a:rPr lang="zh-CN" altLang="en-US" dirty="0">
                <a:latin typeface="NimbusRomNo9L-Medi"/>
              </a:rPr>
              <a:t>一个小模型 </a:t>
            </a:r>
            <a:r>
              <a:rPr lang="en-US" altLang="zh-CN" dirty="0">
                <a:latin typeface="NimbusRomNo9L-Medi"/>
              </a:rPr>
              <a:t>e.g., </a:t>
            </a:r>
            <a:r>
              <a:rPr lang="en-US" altLang="zh-CN" sz="1800" b="0" i="0" u="none" strike="noStrike" baseline="0" dirty="0" err="1">
                <a:latin typeface="NimbusRomNo9L-Regu"/>
              </a:rPr>
              <a:t>RoBERTa</a:t>
            </a:r>
            <a:r>
              <a:rPr lang="en-US" altLang="zh-CN" dirty="0">
                <a:latin typeface="NimbusRomNo9L-Medi"/>
              </a:rPr>
              <a:t>)</a:t>
            </a:r>
            <a:r>
              <a:rPr lang="zh-CN" altLang="en-US" dirty="0">
                <a:latin typeface="NimbusRomNo9L-Medi"/>
              </a:rPr>
              <a:t>，辅助</a:t>
            </a:r>
            <a:r>
              <a:rPr lang="en-US" altLang="zh-CN" dirty="0">
                <a:latin typeface="NimbusRomNo9L-Medi"/>
              </a:rPr>
              <a:t>Dialog LLM</a:t>
            </a:r>
            <a:r>
              <a:rPr lang="zh-CN" altLang="en-US" dirty="0">
                <a:latin typeface="NimbusRomNo9L-Medi"/>
              </a:rPr>
              <a:t>进行对话</a:t>
            </a:r>
            <a:endParaRPr lang="en-US" altLang="zh-CN" dirty="0">
              <a:latin typeface="NimbusRomNo9L-Medi"/>
            </a:endParaRPr>
          </a:p>
          <a:p>
            <a:endParaRPr lang="en-US" altLang="zh-CN" b="1" dirty="0">
              <a:latin typeface="NimbusRomNo9L-Medi"/>
            </a:endParaRPr>
          </a:p>
          <a:p>
            <a:r>
              <a:rPr lang="zh-CN" altLang="en-US" b="1" dirty="0">
                <a:latin typeface="NimbusRomNo9L-Medi"/>
              </a:rPr>
              <a:t>训练方式：</a:t>
            </a:r>
            <a:endParaRPr lang="en-US" altLang="zh-CN" b="1" dirty="0">
              <a:latin typeface="NimbusRomNo9L-Medi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NimbusRomNo9L-Medi"/>
              </a:rPr>
              <a:t>一个</a:t>
            </a:r>
            <a:r>
              <a:rPr lang="en-US" altLang="zh-CN" dirty="0">
                <a:latin typeface="NimbusRomNo9L-Medi"/>
              </a:rPr>
              <a:t>User LLM</a:t>
            </a:r>
            <a:r>
              <a:rPr lang="zh-CN" altLang="en-US" dirty="0">
                <a:latin typeface="NimbusRomNo9L-Medi"/>
              </a:rPr>
              <a:t>和一个</a:t>
            </a:r>
            <a:r>
              <a:rPr lang="en-US" altLang="zh-CN" dirty="0">
                <a:latin typeface="NimbusRomNo9L-Medi"/>
              </a:rPr>
              <a:t>Dialog LLM</a:t>
            </a:r>
            <a:r>
              <a:rPr lang="zh-CN" altLang="en-US" dirty="0">
                <a:latin typeface="NimbusRomNo9L-Medi"/>
              </a:rPr>
              <a:t>模拟进行对话，生成对话日志</a:t>
            </a:r>
            <a:endParaRPr lang="en-US" altLang="zh-CN" dirty="0">
              <a:latin typeface="NimbusRomNo9L-Medi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NimbusRomNo9L-Medi"/>
              </a:rPr>
              <a:t>一个</a:t>
            </a:r>
            <a:r>
              <a:rPr lang="en-US" altLang="zh-CN" dirty="0">
                <a:latin typeface="NimbusRomNo9L-Medi"/>
              </a:rPr>
              <a:t>Reward LLM</a:t>
            </a:r>
            <a:r>
              <a:rPr lang="zh-CN" altLang="en-US" dirty="0">
                <a:latin typeface="NimbusRomNo9L-Medi"/>
              </a:rPr>
              <a:t>，评估对话是否已经达成，并对策略的结果进行打分</a:t>
            </a:r>
            <a:endParaRPr lang="en-US" altLang="zh-CN" dirty="0">
              <a:latin typeface="NimbusRomNo9L-Medi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latin typeface="NimbusRomNo9L-Medi"/>
              </a:rPr>
              <a:t>训练</a:t>
            </a:r>
            <a:r>
              <a:rPr lang="en-US" altLang="zh-CN" dirty="0">
                <a:latin typeface="NimbusRomNo9L-Medi"/>
              </a:rPr>
              <a:t>PPDPP</a:t>
            </a:r>
            <a:r>
              <a:rPr lang="zh-CN" altLang="en-US" dirty="0">
                <a:latin typeface="NimbusRomNo9L-Medi"/>
              </a:rPr>
              <a:t>，训练目标包括预测</a:t>
            </a:r>
            <a:r>
              <a:rPr lang="en-US" altLang="zh-CN" dirty="0">
                <a:latin typeface="NimbusRomNo9L-Medi"/>
              </a:rPr>
              <a:t>Next Action</a:t>
            </a:r>
            <a:r>
              <a:rPr lang="zh-CN" altLang="en-US" dirty="0">
                <a:latin typeface="NimbusRomNo9L-Medi"/>
              </a:rPr>
              <a:t>和强化学习最大</a:t>
            </a:r>
            <a:r>
              <a:rPr lang="en-US" altLang="zh-CN" dirty="0">
                <a:latin typeface="NimbusRomNo9L-Medi"/>
              </a:rPr>
              <a:t>reward</a:t>
            </a:r>
            <a:r>
              <a:rPr lang="zh-CN" altLang="en-US" dirty="0">
                <a:latin typeface="NimbusRomNo9L-Medi"/>
              </a:rPr>
              <a:t>的目标</a:t>
            </a:r>
            <a:endParaRPr lang="en-US" altLang="zh-CN" dirty="0">
              <a:latin typeface="NimbusRomNo9L-Med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EFBAED-B7AF-4BC4-965C-4DCDA962A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857" y="782033"/>
            <a:ext cx="3481968" cy="578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9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53FAD-1A46-4C5F-821B-E985B9503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168" y="2143614"/>
            <a:ext cx="10150070" cy="1789758"/>
          </a:xfrm>
        </p:spPr>
        <p:txBody>
          <a:bodyPr/>
          <a:lstStyle/>
          <a:p>
            <a:r>
              <a:rPr lang="zh-CN" altLang="en-US" sz="6600" b="1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128917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FFB520FD-0689-4B37-B572-412F12603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7428" y="685232"/>
            <a:ext cx="9144000" cy="5294653"/>
          </a:xfrm>
        </p:spPr>
        <p:txBody>
          <a:bodyPr/>
          <a:lstStyle/>
          <a:p>
            <a:pPr algn="l"/>
            <a:r>
              <a:rPr lang="en-US" altLang="zh-CN" dirty="0"/>
              <a:t>AI Agent</a:t>
            </a:r>
            <a:r>
              <a:rPr lang="zh-CN" altLang="en-US" dirty="0"/>
              <a:t>的构建：</a:t>
            </a:r>
            <a:endParaRPr lang="en-US" altLang="zh-CN" dirty="0"/>
          </a:p>
          <a:p>
            <a:pPr algn="l"/>
            <a:r>
              <a:rPr lang="zh-CN" altLang="en-US" b="1" dirty="0"/>
              <a:t>如何更像人？</a:t>
            </a:r>
            <a:endParaRPr lang="en-US" altLang="zh-CN" b="1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思维方式：</a:t>
            </a:r>
            <a:r>
              <a:rPr lang="en-US" altLang="zh-CN" dirty="0" err="1"/>
              <a:t>CoT</a:t>
            </a:r>
            <a:r>
              <a:rPr lang="zh-CN" altLang="en-US" dirty="0"/>
              <a:t>，</a:t>
            </a:r>
            <a:r>
              <a:rPr lang="en-US" altLang="zh-CN" dirty="0" err="1"/>
              <a:t>ReAct</a:t>
            </a:r>
            <a:r>
              <a:rPr lang="zh-CN" altLang="en-US" dirty="0"/>
              <a:t>，</a:t>
            </a:r>
            <a:r>
              <a:rPr lang="en-US" altLang="zh-CN" dirty="0" err="1"/>
              <a:t>Reflexion</a:t>
            </a:r>
            <a:r>
              <a:rPr lang="en-US" altLang="zh-CN" dirty="0"/>
              <a:t>…</a:t>
            </a:r>
          </a:p>
          <a:p>
            <a:pPr algn="l"/>
            <a:r>
              <a:rPr lang="zh-CN" altLang="en-US" dirty="0"/>
              <a:t>工具使用：</a:t>
            </a:r>
            <a:r>
              <a:rPr lang="en-US" altLang="zh-CN" dirty="0" err="1"/>
              <a:t>Toolformer</a:t>
            </a:r>
            <a:endParaRPr lang="en-US" altLang="zh-CN" dirty="0"/>
          </a:p>
          <a:p>
            <a:pPr algn="l"/>
            <a:r>
              <a:rPr lang="zh-CN" altLang="en-US" dirty="0"/>
              <a:t>探索虚拟世界：</a:t>
            </a:r>
            <a:r>
              <a:rPr lang="en-US" altLang="zh-CN" dirty="0"/>
              <a:t>Voyager</a:t>
            </a:r>
          </a:p>
          <a:p>
            <a:pPr algn="l"/>
            <a:r>
              <a:rPr lang="zh-CN" altLang="en-US" dirty="0"/>
              <a:t>探索现实世界：</a:t>
            </a:r>
            <a:r>
              <a:rPr lang="en-US" altLang="zh-CN" dirty="0" err="1"/>
              <a:t>SayCan</a:t>
            </a:r>
            <a:endParaRPr lang="en-US" altLang="zh-CN" dirty="0"/>
          </a:p>
          <a:p>
            <a:pPr algn="l"/>
            <a:r>
              <a:rPr lang="en-US" altLang="zh-CN" dirty="0"/>
              <a:t>Generative Agents</a:t>
            </a:r>
            <a:r>
              <a:rPr lang="zh-CN" altLang="en-US" dirty="0"/>
              <a:t>：</a:t>
            </a:r>
            <a:r>
              <a:rPr lang="en-US" altLang="zh-CN" dirty="0" err="1"/>
              <a:t>AgentSims</a:t>
            </a:r>
            <a:r>
              <a:rPr lang="zh-CN" altLang="en-US" dirty="0"/>
              <a:t>，</a:t>
            </a:r>
            <a:r>
              <a:rPr lang="en-US" altLang="zh-CN" dirty="0" err="1"/>
              <a:t>AutoGen</a:t>
            </a:r>
            <a:r>
              <a:rPr lang="zh-CN" altLang="en-US" dirty="0"/>
              <a:t>，</a:t>
            </a:r>
            <a:r>
              <a:rPr lang="en-US" altLang="zh-CN" dirty="0">
                <a:hlinkClick r:id="rId3"/>
              </a:rPr>
              <a:t>Agent4Rec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Agent</a:t>
            </a:r>
            <a:r>
              <a:rPr lang="zh-CN" altLang="en-US" dirty="0"/>
              <a:t>构建的转变：</a:t>
            </a:r>
            <a:endParaRPr lang="en-US" altLang="zh-CN" dirty="0"/>
          </a:p>
          <a:p>
            <a:pPr algn="l"/>
            <a:r>
              <a:rPr lang="zh-CN" altLang="en-US" dirty="0"/>
              <a:t>单个方面拟真</a:t>
            </a:r>
            <a:r>
              <a:rPr lang="en-US" altLang="zh-CN" dirty="0"/>
              <a:t>-&gt; </a:t>
            </a:r>
            <a:r>
              <a:rPr lang="zh-CN" altLang="en-US" dirty="0"/>
              <a:t>单个智能体拟真</a:t>
            </a:r>
            <a:r>
              <a:rPr lang="en-US" altLang="zh-CN" dirty="0"/>
              <a:t> -&gt; </a:t>
            </a:r>
            <a:r>
              <a:rPr lang="zh-CN" altLang="en-US" dirty="0"/>
              <a:t>智能体群体智能</a:t>
            </a:r>
          </a:p>
        </p:txBody>
      </p:sp>
    </p:spTree>
    <p:extLst>
      <p:ext uri="{BB962C8B-B14F-4D97-AF65-F5344CB8AC3E}">
        <p14:creationId xmlns:p14="http://schemas.microsoft.com/office/powerpoint/2010/main" val="1398378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FFB520FD-0689-4B37-B572-412F12603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7427" y="685232"/>
            <a:ext cx="8229602" cy="5294653"/>
          </a:xfrm>
        </p:spPr>
        <p:txBody>
          <a:bodyPr/>
          <a:lstStyle/>
          <a:p>
            <a:pPr algn="l"/>
            <a:r>
              <a:rPr lang="en-US" altLang="zh-CN" b="1" dirty="0"/>
              <a:t>Task Oriented</a:t>
            </a:r>
            <a:r>
              <a:rPr lang="zh-CN" altLang="en-US" b="1" dirty="0"/>
              <a:t>：</a:t>
            </a:r>
            <a:r>
              <a:rPr lang="zh-CN" altLang="en-US" dirty="0"/>
              <a:t>关注于</a:t>
            </a:r>
            <a:r>
              <a:rPr lang="en-US" altLang="zh-CN" dirty="0"/>
              <a:t>Task</a:t>
            </a:r>
            <a:r>
              <a:rPr lang="zh-CN" altLang="en-US" dirty="0"/>
              <a:t>如何更好完成</a:t>
            </a:r>
            <a:endParaRPr lang="en-US" altLang="zh-CN" dirty="0"/>
          </a:p>
          <a:p>
            <a:pPr algn="l"/>
            <a:r>
              <a:rPr lang="zh-CN" altLang="en-US" dirty="0"/>
              <a:t>定义</a:t>
            </a:r>
            <a:r>
              <a:rPr lang="en-US" altLang="zh-CN" dirty="0"/>
              <a:t>agents</a:t>
            </a:r>
            <a:r>
              <a:rPr lang="zh-CN" altLang="en-US" dirty="0"/>
              <a:t>职责</a:t>
            </a:r>
            <a:r>
              <a:rPr lang="en-US" altLang="zh-CN" dirty="0"/>
              <a:t>-&gt; </a:t>
            </a:r>
            <a:r>
              <a:rPr lang="zh-CN" altLang="en-US" dirty="0"/>
              <a:t>分配</a:t>
            </a:r>
            <a:r>
              <a:rPr lang="en-US" altLang="zh-CN" dirty="0"/>
              <a:t>agents</a:t>
            </a:r>
            <a:r>
              <a:rPr lang="zh-CN" altLang="en-US" dirty="0"/>
              <a:t>任务 </a:t>
            </a:r>
            <a:r>
              <a:rPr lang="en-US" altLang="zh-CN" dirty="0"/>
              <a:t>-&gt; agents</a:t>
            </a:r>
            <a:r>
              <a:rPr lang="zh-CN" altLang="en-US" dirty="0"/>
              <a:t>协同完成任务 </a:t>
            </a:r>
            <a:r>
              <a:rPr lang="en-US" altLang="zh-CN" dirty="0"/>
              <a:t>-&gt; </a:t>
            </a:r>
            <a:r>
              <a:rPr lang="zh-CN" altLang="en-US" dirty="0"/>
              <a:t>评估任务完成情况 </a:t>
            </a:r>
            <a:r>
              <a:rPr lang="en-US" altLang="zh-CN" dirty="0"/>
              <a:t>-&gt; </a:t>
            </a:r>
            <a:r>
              <a:rPr lang="zh-CN" altLang="en-US" dirty="0"/>
              <a:t>结束任务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b="1" dirty="0"/>
              <a:t>Simulation Oriented</a:t>
            </a:r>
            <a:r>
              <a:rPr lang="zh-CN" altLang="en-US" b="1" dirty="0"/>
              <a:t>：</a:t>
            </a:r>
            <a:r>
              <a:rPr lang="zh-CN" altLang="en-US" dirty="0"/>
              <a:t>关注于</a:t>
            </a:r>
            <a:r>
              <a:rPr lang="en-US" altLang="zh-CN" dirty="0"/>
              <a:t>agent</a:t>
            </a:r>
            <a:r>
              <a:rPr lang="zh-CN" altLang="en-US" dirty="0"/>
              <a:t>如何更加拟真</a:t>
            </a:r>
            <a:endParaRPr lang="en-US" altLang="zh-CN" dirty="0"/>
          </a:p>
          <a:p>
            <a:pPr algn="l"/>
            <a:r>
              <a:rPr lang="zh-CN" altLang="en-US" dirty="0"/>
              <a:t>定义</a:t>
            </a:r>
            <a:r>
              <a:rPr lang="en-US" altLang="zh-CN" dirty="0"/>
              <a:t>agent</a:t>
            </a:r>
            <a:r>
              <a:rPr lang="zh-CN" altLang="en-US" dirty="0"/>
              <a:t>完备的记忆、规划、工具使用等模块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9281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A313C04-CAC3-4C19-9258-9C17DCC5E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1"/>
          <a:stretch/>
        </p:blipFill>
        <p:spPr>
          <a:xfrm>
            <a:off x="2517321" y="2572389"/>
            <a:ext cx="2897881" cy="329501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B6E8FF1-F612-451D-9990-B38437431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425" y="510757"/>
            <a:ext cx="10150070" cy="1789758"/>
          </a:xfrm>
        </p:spPr>
        <p:txBody>
          <a:bodyPr/>
          <a:lstStyle/>
          <a:p>
            <a:r>
              <a:rPr lang="zh-CN" altLang="en-US" sz="6600" b="1" dirty="0"/>
              <a:t>谢谢聆听！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A54174-077A-40D7-8E07-239FFD7B0DEC}"/>
              </a:ext>
            </a:extLst>
          </p:cNvPr>
          <p:cNvSpPr txBox="1"/>
          <p:nvPr/>
        </p:nvSpPr>
        <p:spPr>
          <a:xfrm>
            <a:off x="3367314" y="5902227"/>
            <a:ext cx="1342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联系方式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707C6E-2CEE-4792-9193-E49E08F7BD5C}"/>
              </a:ext>
            </a:extLst>
          </p:cNvPr>
          <p:cNvSpPr txBox="1"/>
          <p:nvPr/>
        </p:nvSpPr>
        <p:spPr>
          <a:xfrm>
            <a:off x="7616373" y="5902227"/>
            <a:ext cx="1342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Agent4Rec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9D1358-B1D8-4265-ABFB-5428988EEA50}"/>
              </a:ext>
            </a:extLst>
          </p:cNvPr>
          <p:cNvGrpSpPr/>
          <p:nvPr/>
        </p:nvGrpSpPr>
        <p:grpSpPr>
          <a:xfrm>
            <a:off x="6820808" y="3093359"/>
            <a:ext cx="2774041" cy="2774041"/>
            <a:chOff x="7068459" y="3429000"/>
            <a:chExt cx="2438400" cy="2438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CB7CB37-81F6-4E40-8471-681E8D529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459" y="3429000"/>
              <a:ext cx="2438400" cy="24384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6DFC40C-528F-48DF-BC5E-91C54A63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1191" y="4300934"/>
              <a:ext cx="636756" cy="68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81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53FAD-1A46-4C5F-821B-E985B9503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168" y="2143614"/>
            <a:ext cx="10150070" cy="1789758"/>
          </a:xfrm>
        </p:spPr>
        <p:txBody>
          <a:bodyPr/>
          <a:lstStyle/>
          <a:p>
            <a:r>
              <a:rPr lang="en-US" altLang="zh-CN" sz="6600" b="1" dirty="0"/>
              <a:t>Agent</a:t>
            </a:r>
            <a:r>
              <a:rPr lang="zh-CN" altLang="en-US" sz="6600" b="1" dirty="0"/>
              <a:t>构造的分类</a:t>
            </a:r>
          </a:p>
        </p:txBody>
      </p:sp>
    </p:spTree>
    <p:extLst>
      <p:ext uri="{BB962C8B-B14F-4D97-AF65-F5344CB8AC3E}">
        <p14:creationId xmlns:p14="http://schemas.microsoft.com/office/powerpoint/2010/main" val="160147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11E35B3-939D-4BE5-AB9C-3FE6D1A70A76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Wang L, Ma C, Feng X, et al. A survey on large language model based autonomous agents[J].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arXiv:2308.11432, 2023.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F3A13EA-F5F6-43F4-B503-C288D398089D}"/>
              </a:ext>
            </a:extLst>
          </p:cNvPr>
          <p:cNvGrpSpPr/>
          <p:nvPr/>
        </p:nvGrpSpPr>
        <p:grpSpPr>
          <a:xfrm>
            <a:off x="4030160" y="947812"/>
            <a:ext cx="8002183" cy="4206838"/>
            <a:chOff x="1323245" y="363387"/>
            <a:chExt cx="9773913" cy="513825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81A6DA0-5116-405D-B19E-BBA748B8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3245" y="363387"/>
              <a:ext cx="9773913" cy="5138256"/>
            </a:xfrm>
            <a:prstGeom prst="rect">
              <a:avLst/>
            </a:prstGeom>
          </p:spPr>
        </p:pic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57555692-1F86-4889-8167-5F20C9B33096}"/>
                </a:ext>
              </a:extLst>
            </p:cNvPr>
            <p:cNvSpPr/>
            <p:nvPr/>
          </p:nvSpPr>
          <p:spPr>
            <a:xfrm>
              <a:off x="7009131" y="3869741"/>
              <a:ext cx="306070" cy="35113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8F18D4-F6F4-491E-BEAD-0C01FAF95A15}"/>
                </a:ext>
              </a:extLst>
            </p:cNvPr>
            <p:cNvSpPr/>
            <p:nvPr/>
          </p:nvSpPr>
          <p:spPr>
            <a:xfrm>
              <a:off x="6561734" y="1850746"/>
              <a:ext cx="855879" cy="73883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AI Agent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的发展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——AI Agent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构造的视角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655E2B-690F-49AF-B1B5-15EE70E0CC79}"/>
              </a:ext>
            </a:extLst>
          </p:cNvPr>
          <p:cNvSpPr txBox="1"/>
          <p:nvPr/>
        </p:nvSpPr>
        <p:spPr>
          <a:xfrm>
            <a:off x="314964" y="995754"/>
            <a:ext cx="3814350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101214"/>
                </a:solidFill>
                <a:effectLst/>
                <a:latin typeface="PingFang SC"/>
              </a:rPr>
              <a:t>AI Agent</a:t>
            </a:r>
            <a:r>
              <a:rPr lang="zh-CN" altLang="en-US" sz="2000" b="1" i="0" dirty="0">
                <a:solidFill>
                  <a:srgbClr val="101214"/>
                </a:solidFill>
                <a:effectLst/>
                <a:latin typeface="PingFang SC"/>
              </a:rPr>
              <a:t>的分类</a:t>
            </a:r>
            <a:endParaRPr lang="en-US" altLang="zh-CN" sz="2000" b="1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b="1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General Agent</a:t>
            </a:r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:</a:t>
            </a:r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如何更好地构建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agent</a:t>
            </a: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(e.g., </a:t>
            </a:r>
            <a:r>
              <a:rPr lang="en-US" altLang="zh-CN" dirty="0" err="1">
                <a:solidFill>
                  <a:srgbClr val="101214"/>
                </a:solidFill>
                <a:latin typeface="PingFang SC"/>
              </a:rPr>
              <a:t>ReAct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, CAMEL)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Tool Agent</a:t>
            </a:r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:</a:t>
            </a:r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A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gent</a:t>
            </a:r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使用外部工具，完成特定任务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(e.g., </a:t>
            </a:r>
            <a:r>
              <a:rPr lang="en-US" altLang="zh-CN" dirty="0" err="1">
                <a:solidFill>
                  <a:srgbClr val="101214"/>
                </a:solidFill>
                <a:latin typeface="PingFang SC"/>
              </a:rPr>
              <a:t>Toolformer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, </a:t>
            </a:r>
            <a:r>
              <a:rPr lang="en-US" altLang="zh-CN" dirty="0" err="1">
                <a:solidFill>
                  <a:srgbClr val="101214"/>
                </a:solidFill>
                <a:latin typeface="PingFang SC"/>
              </a:rPr>
              <a:t>ToolBench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)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Domain Agent:</a:t>
            </a: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根据特定任务设计的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Agent</a:t>
            </a:r>
          </a:p>
          <a:p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(e.g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., Voyager, </a:t>
            </a:r>
            <a:r>
              <a:rPr lang="en-US" altLang="zh-CN" dirty="0" err="1">
                <a:solidFill>
                  <a:srgbClr val="101214"/>
                </a:solidFill>
                <a:latin typeface="PingFang SC"/>
              </a:rPr>
              <a:t>ChatDev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)</a:t>
            </a:r>
          </a:p>
          <a:p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Simulation Agent (Generative Agent):</a:t>
            </a: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“模拟人的行为的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Agent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”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(e.g., Generative Agent, </a:t>
            </a:r>
            <a:r>
              <a:rPr lang="en-US" altLang="zh-CN" i="0" dirty="0" err="1">
                <a:solidFill>
                  <a:srgbClr val="101214"/>
                </a:solidFill>
                <a:effectLst/>
                <a:latin typeface="PingFang SC"/>
              </a:rPr>
              <a:t>AgentSims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)</a:t>
            </a: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88628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11E35B3-939D-4BE5-AB9C-3FE6D1A70A76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Wang L, Ma C, Feng X, et al. A survey on large language model based autonomous agents[J].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arXiv:2308.11432, 2023.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AI Agent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的发展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——AI Agent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构造的视角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655E2B-690F-49AF-B1B5-15EE70E0CC79}"/>
              </a:ext>
            </a:extLst>
          </p:cNvPr>
          <p:cNvSpPr txBox="1"/>
          <p:nvPr/>
        </p:nvSpPr>
        <p:spPr>
          <a:xfrm>
            <a:off x="314963" y="995754"/>
            <a:ext cx="527399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101214"/>
                </a:solidFill>
                <a:effectLst/>
                <a:latin typeface="PingFang SC"/>
              </a:rPr>
              <a:t>AI Agent</a:t>
            </a:r>
            <a:r>
              <a:rPr lang="zh-CN" altLang="en-US" sz="2000" b="1" i="0" dirty="0">
                <a:solidFill>
                  <a:srgbClr val="101214"/>
                </a:solidFill>
                <a:effectLst/>
                <a:latin typeface="PingFang SC"/>
              </a:rPr>
              <a:t>的</a:t>
            </a:r>
            <a:r>
              <a:rPr lang="zh-CN" altLang="en-US" sz="2000" b="1" dirty="0">
                <a:solidFill>
                  <a:srgbClr val="101214"/>
                </a:solidFill>
                <a:latin typeface="PingFang SC"/>
              </a:rPr>
              <a:t>构造</a:t>
            </a:r>
            <a:endParaRPr lang="en-US" altLang="zh-CN" sz="2000" b="1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b="1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General Agent</a:t>
            </a:r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:</a:t>
            </a:r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探索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Agent</a:t>
            </a:r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的思维、运作模式，构造方式多样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Tool Agent</a:t>
            </a:r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:</a:t>
            </a:r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具有外接的工具扩展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b="1" dirty="0">
                <a:solidFill>
                  <a:srgbClr val="101214"/>
                </a:solidFill>
                <a:latin typeface="PingFang SC"/>
              </a:rPr>
              <a:t>Domain Agent:</a:t>
            </a: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根据特定任务进行特定设计，如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Voyager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对探索我的世界的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agent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设置了最大化探索的目标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Simulation Agent (Generative Agent):</a:t>
            </a:r>
          </a:p>
          <a:p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相对完备的</a:t>
            </a:r>
            <a:r>
              <a:rPr lang="en-US" altLang="zh-CN" i="0" dirty="0">
                <a:solidFill>
                  <a:srgbClr val="101214"/>
                </a:solidFill>
                <a:effectLst/>
                <a:latin typeface="PingFang SC"/>
              </a:rPr>
              <a:t>Agent</a:t>
            </a:r>
            <a:r>
              <a:rPr lang="zh-CN" altLang="en-US" i="0" dirty="0">
                <a:solidFill>
                  <a:srgbClr val="101214"/>
                </a:solidFill>
                <a:effectLst/>
                <a:latin typeface="PingFang SC"/>
              </a:rPr>
              <a:t>构建，具有记忆、回忆、感知、使用工具、交流等系列模块</a:t>
            </a:r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b="1" dirty="0">
                <a:solidFill>
                  <a:srgbClr val="101214"/>
                </a:solidFill>
                <a:latin typeface="PingFang SC"/>
              </a:rPr>
              <a:t>核心：如何更像人？</a:t>
            </a:r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011A868-02E1-4E15-BC72-6B56E4111324}"/>
              </a:ext>
            </a:extLst>
          </p:cNvPr>
          <p:cNvGrpSpPr/>
          <p:nvPr/>
        </p:nvGrpSpPr>
        <p:grpSpPr>
          <a:xfrm>
            <a:off x="7038063" y="1645602"/>
            <a:ext cx="4911129" cy="2924500"/>
            <a:chOff x="7038063" y="1623831"/>
            <a:chExt cx="4911129" cy="2924500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E8C7F878-D476-4B22-8A0A-1B2F881E1AE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63908603"/>
                </p:ext>
              </p:extLst>
            </p:nvPr>
          </p:nvGraphicFramePr>
          <p:xfrm>
            <a:off x="7161433" y="1937614"/>
            <a:ext cx="4137938" cy="2610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200BBFB-ADBA-47FF-A662-1A90393C2A3B}"/>
                </a:ext>
              </a:extLst>
            </p:cNvPr>
            <p:cNvSpPr txBox="1"/>
            <p:nvPr/>
          </p:nvSpPr>
          <p:spPr>
            <a:xfrm>
              <a:off x="7038063" y="1623831"/>
              <a:ext cx="49111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i="0" dirty="0">
                  <a:solidFill>
                    <a:srgbClr val="101214"/>
                  </a:solidFill>
                  <a:effectLst/>
                  <a:latin typeface="PingFang SC"/>
                </a:rPr>
                <a:t>Generative Agent</a:t>
              </a:r>
              <a:r>
                <a:rPr lang="zh-CN" altLang="en-US" sz="2000" b="1" i="0" dirty="0">
                  <a:solidFill>
                    <a:srgbClr val="101214"/>
                  </a:solidFill>
                  <a:effectLst/>
                  <a:latin typeface="PingFang SC"/>
                </a:rPr>
                <a:t>：可以包含其他三类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44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53FAD-1A46-4C5F-821B-E985B9503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168" y="2143614"/>
            <a:ext cx="10150070" cy="1789758"/>
          </a:xfrm>
        </p:spPr>
        <p:txBody>
          <a:bodyPr/>
          <a:lstStyle/>
          <a:p>
            <a:r>
              <a:rPr lang="en-US" altLang="zh-CN" sz="6600" b="1" dirty="0"/>
              <a:t>Agent</a:t>
            </a:r>
            <a:r>
              <a:rPr lang="zh-CN" altLang="en-US" sz="6600" b="1" dirty="0"/>
              <a:t>典型构造</a:t>
            </a:r>
          </a:p>
        </p:txBody>
      </p:sp>
    </p:spTree>
    <p:extLst>
      <p:ext uri="{BB962C8B-B14F-4D97-AF65-F5344CB8AC3E}">
        <p14:creationId xmlns:p14="http://schemas.microsoft.com/office/powerpoint/2010/main" val="2185198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Agent</a:t>
            </a:r>
            <a:r>
              <a:rPr lang="zh-CN" altLang="en-US" sz="2400" b="1" dirty="0">
                <a:solidFill>
                  <a:srgbClr val="121212"/>
                </a:solidFill>
                <a:latin typeface="-apple-system"/>
              </a:rPr>
              <a:t>构建的早期探索：</a:t>
            </a:r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Chain of Thought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D655D15-79C8-4E9E-81B2-474B8F8F9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84" y="725086"/>
            <a:ext cx="7929616" cy="41807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D927A65-8EED-4D37-9AAC-B91900CF970F}"/>
              </a:ext>
            </a:extLst>
          </p:cNvPr>
          <p:cNvSpPr txBox="1"/>
          <p:nvPr/>
        </p:nvSpPr>
        <p:spPr>
          <a:xfrm>
            <a:off x="217627" y="6276706"/>
            <a:ext cx="11859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Kojima T, Gu S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Reid M, et al. Large language models are zero-shot reasoners[J]. Advances in neural information processing systems, 2022, 35: 22199-22213.</a:t>
            </a:r>
          </a:p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 J, Wang X, Schuurmans D, et al. Chain-of-thought prompting elicits reasoning in large language models[J]. Advances in Neural Information Processing Systems, 2022</a:t>
            </a:r>
          </a:p>
          <a:p>
            <a:endParaRPr lang="en-US" altLang="zh-CN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59AE04-992D-4D03-AB2C-3B802EFE1FFE}"/>
              </a:ext>
            </a:extLst>
          </p:cNvPr>
          <p:cNvSpPr txBox="1"/>
          <p:nvPr/>
        </p:nvSpPr>
        <p:spPr>
          <a:xfrm>
            <a:off x="314964" y="995754"/>
            <a:ext cx="38143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01214"/>
                </a:solidFill>
                <a:effectLst/>
                <a:latin typeface="PingFang SC"/>
              </a:rPr>
              <a:t>如何让大语言模型像人一样思考？</a:t>
            </a:r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b="1" i="0" dirty="0">
              <a:solidFill>
                <a:srgbClr val="101214"/>
              </a:solidFill>
              <a:effectLst/>
              <a:latin typeface="PingFang SC"/>
            </a:endParaRP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Chain of Thought!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 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(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思维链</a:t>
            </a:r>
            <a:r>
              <a:rPr lang="en-US" altLang="zh-CN" dirty="0">
                <a:solidFill>
                  <a:srgbClr val="101214"/>
                </a:solidFill>
                <a:latin typeface="PingFang SC"/>
              </a:rPr>
              <a:t>):</a:t>
            </a: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让大语言模型进行逐步思考，而非一步得出最终结论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Few-shot </a:t>
            </a:r>
            <a:r>
              <a:rPr lang="en-US" altLang="zh-CN" dirty="0" err="1">
                <a:solidFill>
                  <a:srgbClr val="101214"/>
                </a:solidFill>
                <a:latin typeface="PingFang SC"/>
              </a:rPr>
              <a:t>CoT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：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101214"/>
                </a:solidFill>
                <a:latin typeface="PingFang SC"/>
              </a:rPr>
              <a:t>给出思维过程的例子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Zero-shot </a:t>
            </a:r>
            <a:r>
              <a:rPr lang="en-US" altLang="zh-CN" dirty="0" err="1">
                <a:solidFill>
                  <a:srgbClr val="101214"/>
                </a:solidFill>
                <a:latin typeface="PingFang SC"/>
              </a:rPr>
              <a:t>CoT</a:t>
            </a:r>
            <a:r>
              <a:rPr lang="zh-CN" altLang="en-US" dirty="0">
                <a:solidFill>
                  <a:srgbClr val="101214"/>
                </a:solidFill>
                <a:latin typeface="PingFang SC"/>
              </a:rPr>
              <a:t>：</a:t>
            </a:r>
            <a:endParaRPr lang="en-US" altLang="zh-CN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dirty="0">
                <a:solidFill>
                  <a:srgbClr val="101214"/>
                </a:solidFill>
                <a:latin typeface="PingFang SC"/>
              </a:rPr>
              <a:t>“Let’s think step by step”</a:t>
            </a:r>
          </a:p>
          <a:p>
            <a:endParaRPr lang="en-US" altLang="zh-CN" dirty="0">
              <a:solidFill>
                <a:srgbClr val="101214"/>
              </a:solidFill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399705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A17F977-CE31-4AD1-8601-45058F1B44D6}"/>
              </a:ext>
            </a:extLst>
          </p:cNvPr>
          <p:cNvSpPr txBox="1"/>
          <p:nvPr/>
        </p:nvSpPr>
        <p:spPr>
          <a:xfrm>
            <a:off x="89991" y="44947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21212"/>
                </a:solidFill>
                <a:latin typeface="-apple-system"/>
              </a:rPr>
              <a:t>General Agent: </a:t>
            </a:r>
            <a:r>
              <a:rPr lang="en-US" altLang="zh-CN" sz="2400" b="1" dirty="0" err="1">
                <a:solidFill>
                  <a:srgbClr val="121212"/>
                </a:solidFill>
                <a:latin typeface="-apple-system"/>
              </a:rPr>
              <a:t>ReAct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0481C4-FA41-4766-9309-323AC933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552" y="535641"/>
            <a:ext cx="7501799" cy="58428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EE3274-64E0-4F06-BCD3-CCFA5DBB1CD9}"/>
              </a:ext>
            </a:extLst>
          </p:cNvPr>
          <p:cNvSpPr txBox="1"/>
          <p:nvPr/>
        </p:nvSpPr>
        <p:spPr>
          <a:xfrm>
            <a:off x="217627" y="6561534"/>
            <a:ext cx="118592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Yao S, Zhao J, Yu D, et al. </a:t>
            </a:r>
            <a:r>
              <a:rPr lang="en-US" altLang="zh-CN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ReAct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Synergizing Reasoning and Acting in Language Models[C]//The Eleventh International Conference on Learning Representations. 2022.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AB2083-3CEA-474E-A464-9313B16678DD}"/>
              </a:ext>
            </a:extLst>
          </p:cNvPr>
          <p:cNvSpPr txBox="1"/>
          <p:nvPr/>
        </p:nvSpPr>
        <p:spPr>
          <a:xfrm>
            <a:off x="314964" y="995754"/>
            <a:ext cx="381435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101214"/>
                </a:solidFill>
                <a:latin typeface="PingFang SC"/>
              </a:rPr>
              <a:t>ReAct</a:t>
            </a:r>
            <a:r>
              <a:rPr lang="zh-CN" altLang="en-US" sz="2000" b="1" dirty="0">
                <a:solidFill>
                  <a:srgbClr val="101214"/>
                </a:solidFill>
                <a:latin typeface="PingFang SC"/>
              </a:rPr>
              <a:t>：</a:t>
            </a:r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endParaRPr lang="en-US" altLang="zh-CN" sz="2000" b="1" dirty="0">
              <a:solidFill>
                <a:srgbClr val="101214"/>
              </a:solidFill>
              <a:latin typeface="PingFang SC"/>
            </a:endParaRPr>
          </a:p>
          <a:p>
            <a:r>
              <a:rPr lang="en-US" altLang="zh-CN" b="1" i="0" dirty="0">
                <a:solidFill>
                  <a:srgbClr val="101214"/>
                </a:solidFill>
                <a:effectLst/>
                <a:latin typeface="PingFang SC"/>
              </a:rPr>
              <a:t>Reasoning + Act</a:t>
            </a:r>
          </a:p>
          <a:p>
            <a:r>
              <a:rPr lang="zh-CN" altLang="en-US" b="1" i="0" dirty="0">
                <a:effectLst/>
                <a:latin typeface="-apple-system"/>
              </a:rPr>
              <a:t>直觉：</a:t>
            </a:r>
            <a:r>
              <a:rPr lang="zh-CN" altLang="en-US" b="0" i="0" dirty="0">
                <a:effectLst/>
                <a:latin typeface="-apple-system"/>
              </a:rPr>
              <a:t>在人类</a:t>
            </a:r>
            <a:r>
              <a:rPr lang="zh-CN" altLang="en-US" dirty="0">
                <a:latin typeface="-apple-system"/>
              </a:rPr>
              <a:t>进行多步任务时</a:t>
            </a:r>
            <a:r>
              <a:rPr lang="zh-CN" altLang="en-US" b="0" i="0" dirty="0">
                <a:effectLst/>
                <a:latin typeface="-apple-system"/>
              </a:rPr>
              <a:t>，往往会有推理过程。</a:t>
            </a:r>
            <a:endParaRPr lang="en-US" altLang="zh-CN" b="0" i="0" dirty="0">
              <a:effectLst/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r>
              <a:rPr lang="en-US" altLang="zh-CN" b="1" dirty="0">
                <a:latin typeface="-apple-system"/>
              </a:rPr>
              <a:t>Agent</a:t>
            </a:r>
            <a:r>
              <a:rPr lang="zh-CN" altLang="en-US" b="1" dirty="0">
                <a:latin typeface="-apple-system"/>
              </a:rPr>
              <a:t>构造：</a:t>
            </a:r>
            <a:endParaRPr lang="en-US" altLang="zh-CN" b="1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将任务分成一些子任务，在执行任务之前</a:t>
            </a:r>
            <a:r>
              <a:rPr lang="zh-CN" altLang="en-US" dirty="0">
                <a:latin typeface="PingFang SC"/>
              </a:rPr>
              <a:t>先进行思考，然后再做出下一步决定，循环这一过程，直到得到最终结果</a:t>
            </a:r>
            <a:endParaRPr lang="en-US" altLang="zh-CN" dirty="0">
              <a:latin typeface="PingFang SC"/>
            </a:endParaRP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  <a:p>
            <a:endParaRPr lang="en-US" altLang="zh-CN" i="0" dirty="0">
              <a:solidFill>
                <a:srgbClr val="101214"/>
              </a:solidFill>
              <a:effectLst/>
              <a:latin typeface="PingFang SC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3D3B77-774D-4BF6-AF6F-0864AB324B78}"/>
              </a:ext>
            </a:extLst>
          </p:cNvPr>
          <p:cNvSpPr txBox="1"/>
          <p:nvPr/>
        </p:nvSpPr>
        <p:spPr>
          <a:xfrm>
            <a:off x="4479356" y="688889"/>
            <a:ext cx="7587027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引入虚拟的 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"think" 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行动来生成子目标以实现更高效的行动</a:t>
            </a:r>
            <a:endParaRPr lang="en-US" altLang="zh-CN" b="1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endParaRPr lang="en-US" altLang="zh-CN" b="1" i="0" dirty="0">
              <a:solidFill>
                <a:srgbClr val="636363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例子：除了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遥控器，还有什么其他设备可以控制相关软件？相关软件指的是，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遥控器最早可以控制的软件。</a:t>
            </a:r>
            <a:b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636363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想法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：我需要搜索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遥控器，并找到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遥控器最早可以控制的软件。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【Apple 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】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结果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遥控器是一种遥控器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……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最早可以控制“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Row”……</a:t>
            </a:r>
          </a:p>
          <a:p>
            <a:pPr algn="l"/>
            <a:br>
              <a:rPr lang="en-US" altLang="zh-CN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想法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遥控器最早可以控制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。我需要搜索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下一步，找出还有什么其他设备可以控制他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【Front Row】</a:t>
            </a:r>
            <a:br>
              <a:rPr lang="en-US" altLang="zh-CN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结果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：无结果，可以试试“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 Seat to Earth”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和“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软件”</a:t>
            </a:r>
            <a:br>
              <a:rPr lang="zh-CN" altLang="en-US" dirty="0"/>
            </a:br>
            <a:endParaRPr lang="en-US" altLang="zh-CN" dirty="0"/>
          </a:p>
          <a:p>
            <a:pPr algn="l"/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想法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没有找到，我可以搜索“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软件”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：搜索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【Front 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软件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】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结果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</a:t>
            </a:r>
            <a:r>
              <a:rPr lang="en-US" altLang="zh-CN" b="0" i="0" dirty="0" err="1">
                <a:solidFill>
                  <a:srgbClr val="636363"/>
                </a:solidFill>
                <a:effectLst/>
                <a:latin typeface="-apple-system"/>
              </a:rPr>
              <a:t>FrontRow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是一种过时软件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……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可以被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Apple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遥控器和键盘功能键控制。</a:t>
            </a:r>
            <a:endParaRPr lang="en-US" altLang="zh-CN" b="0" i="0" dirty="0">
              <a:solidFill>
                <a:srgbClr val="636363"/>
              </a:solidFill>
              <a:effectLst/>
              <a:latin typeface="-apple-system"/>
            </a:endParaRPr>
          </a:p>
          <a:p>
            <a:pPr algn="l"/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想法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：现在我知道答案了。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动作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：完成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【</a:t>
            </a:r>
            <a:r>
              <a:rPr lang="zh-CN" altLang="en-US" b="0" i="0" dirty="0">
                <a:solidFill>
                  <a:srgbClr val="636363"/>
                </a:solidFill>
                <a:effectLst/>
                <a:latin typeface="-apple-system"/>
              </a:rPr>
              <a:t>键盘功能键</a:t>
            </a:r>
            <a:r>
              <a:rPr lang="en-US" altLang="zh-CN" b="0" i="0" dirty="0">
                <a:solidFill>
                  <a:srgbClr val="636363"/>
                </a:solidFill>
                <a:effectLst/>
                <a:latin typeface="-apple-system"/>
              </a:rPr>
              <a:t>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102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</TotalTime>
  <Words>3763</Words>
  <Application>Microsoft Macintosh PowerPoint</Application>
  <PresentationFormat>宽屏</PresentationFormat>
  <Paragraphs>438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-apple-system</vt:lpstr>
      <vt:lpstr>等线</vt:lpstr>
      <vt:lpstr>等线 Light</vt:lpstr>
      <vt:lpstr>LinBiolinumTB</vt:lpstr>
      <vt:lpstr>NimbusRomNo9L-Medi</vt:lpstr>
      <vt:lpstr>NimbusRomNo9L-Regu</vt:lpstr>
      <vt:lpstr>NimbusRomNo9L-ReguItal</vt:lpstr>
      <vt:lpstr>PingFang SC</vt:lpstr>
      <vt:lpstr>Arial</vt:lpstr>
      <vt:lpstr>Helvetica</vt:lpstr>
      <vt:lpstr>Lucida Grande</vt:lpstr>
      <vt:lpstr>Office 主题​​</vt:lpstr>
      <vt:lpstr>AI Agents Construction: The Revolution</vt:lpstr>
      <vt:lpstr>PowerPoint 演示文稿</vt:lpstr>
      <vt:lpstr>PowerPoint 演示文稿</vt:lpstr>
      <vt:lpstr>Agent构造的分类</vt:lpstr>
      <vt:lpstr>PowerPoint 演示文稿</vt:lpstr>
      <vt:lpstr>PowerPoint 演示文稿</vt:lpstr>
      <vt:lpstr>Agent典型构造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Agent构造研究进展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PowerPoint 演示文稿</vt:lpstr>
      <vt:lpstr>谢谢聆听！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方法大调研</dc:title>
  <dc:creator>sheng leheng</dc:creator>
  <cp:lastModifiedBy>陈 宇昕·</cp:lastModifiedBy>
  <cp:revision>114</cp:revision>
  <dcterms:created xsi:type="dcterms:W3CDTF">2022-10-19T14:38:27Z</dcterms:created>
  <dcterms:modified xsi:type="dcterms:W3CDTF">2023-10-24T07:05:16Z</dcterms:modified>
</cp:coreProperties>
</file>